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tserrat Heavy" charset="1" panose="00000A00000000000000"/>
      <p:regular r:id="rId22"/>
    </p:embeddedFont>
    <p:embeddedFont>
      <p:font typeface="Montserrat Light" charset="1" panose="00000400000000000000"/>
      <p:regular r:id="rId23"/>
    </p:embeddedFont>
    <p:embeddedFont>
      <p:font typeface="Montserrat Bold" charset="1" panose="00000800000000000000"/>
      <p:regular r:id="rId24"/>
    </p:embeddedFont>
    <p:embeddedFont>
      <p:font typeface="Montserrat Ultra-Bold" charset="1" panose="00000900000000000000"/>
      <p:regular r:id="rId25"/>
    </p:embeddedFont>
    <p:embeddedFont>
      <p:font typeface="Holiday" charset="1" panose="00000000000000000000"/>
      <p:regular r:id="rId26"/>
    </p:embeddedFont>
    <p:embeddedFont>
      <p:font typeface="Montserrat" charset="1" panose="00000500000000000000"/>
      <p:regular r:id="rId27"/>
    </p:embeddedFont>
    <p:embeddedFont>
      <p:font typeface="Montserrat Medium" charset="1" panose="00000600000000000000"/>
      <p:regular r:id="rId28"/>
    </p:embeddedFont>
    <p:embeddedFont>
      <p:font typeface="Open Sans Bold" charset="1" panose="020B0806030504020204"/>
      <p:regular r:id="rId29"/>
    </p:embeddedFont>
    <p:embeddedFont>
      <p:font typeface="League Spartan" charset="1" panose="00000800000000000000"/>
      <p:regular r:id="rId30"/>
    </p:embeddedFont>
    <p:embeddedFont>
      <p:font typeface="Montserrat Bold Italics"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jpeg" Type="http://schemas.openxmlformats.org/officeDocument/2006/relationships/image"/><Relationship Id="rId4" Target="../media/image6.png" Type="http://schemas.openxmlformats.org/officeDocument/2006/relationships/image"/><Relationship Id="rId5" Target="https://es.wikipedia.org/wiki/Git"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3548787" y="277765"/>
            <a:ext cx="4478893" cy="1147697"/>
          </a:xfrm>
          <a:custGeom>
            <a:avLst/>
            <a:gdLst/>
            <a:ahLst/>
            <a:cxnLst/>
            <a:rect r="r" b="b" t="t" l="l"/>
            <a:pathLst>
              <a:path h="1147697" w="4478893">
                <a:moveTo>
                  <a:pt x="0" y="0"/>
                </a:moveTo>
                <a:lnTo>
                  <a:pt x="4478893" y="0"/>
                </a:lnTo>
                <a:lnTo>
                  <a:pt x="4478893" y="1147697"/>
                </a:lnTo>
                <a:lnTo>
                  <a:pt x="0" y="1147697"/>
                </a:lnTo>
                <a:lnTo>
                  <a:pt x="0" y="0"/>
                </a:lnTo>
                <a:close/>
              </a:path>
            </a:pathLst>
          </a:custGeom>
          <a:blipFill>
            <a:blip r:embed="rId3"/>
            <a:stretch>
              <a:fillRect l="-30426" t="0" r="-35379" b="0"/>
            </a:stretch>
          </a:blipFill>
          <a:ln cap="sq">
            <a:noFill/>
            <a:prstDash val="solid"/>
            <a:miter/>
          </a:ln>
        </p:spPr>
      </p:sp>
      <p:sp>
        <p:nvSpPr>
          <p:cNvPr name="Freeform 4" id="4"/>
          <p:cNvSpPr/>
          <p:nvPr/>
        </p:nvSpPr>
        <p:spPr>
          <a:xfrm flipH="false" flipV="false" rot="-1907389">
            <a:off x="54954" y="3466428"/>
            <a:ext cx="18178092" cy="13641143"/>
          </a:xfrm>
          <a:custGeom>
            <a:avLst/>
            <a:gdLst/>
            <a:ahLst/>
            <a:cxnLst/>
            <a:rect r="r" b="b" t="t" l="l"/>
            <a:pathLst>
              <a:path h="13641143" w="18178092">
                <a:moveTo>
                  <a:pt x="0" y="0"/>
                </a:moveTo>
                <a:lnTo>
                  <a:pt x="18178092" y="0"/>
                </a:lnTo>
                <a:lnTo>
                  <a:pt x="18178092" y="13641144"/>
                </a:lnTo>
                <a:lnTo>
                  <a:pt x="0" y="13641144"/>
                </a:lnTo>
                <a:lnTo>
                  <a:pt x="0" y="0"/>
                </a:lnTo>
                <a:close/>
              </a:path>
            </a:pathLst>
          </a:custGeom>
          <a:blipFill>
            <a:blip r:embed="rId4"/>
            <a:stretch>
              <a:fillRect l="0" t="0" r="0" b="0"/>
            </a:stretch>
          </a:blipFill>
        </p:spPr>
      </p:sp>
      <p:sp>
        <p:nvSpPr>
          <p:cNvPr name="Freeform 5" id="5"/>
          <p:cNvSpPr/>
          <p:nvPr/>
        </p:nvSpPr>
        <p:spPr>
          <a:xfrm flipH="false" flipV="false" rot="0">
            <a:off x="14338451" y="750394"/>
            <a:ext cx="195179" cy="155434"/>
          </a:xfrm>
          <a:custGeom>
            <a:avLst/>
            <a:gdLst/>
            <a:ahLst/>
            <a:cxnLst/>
            <a:rect r="r" b="b" t="t" l="l"/>
            <a:pathLst>
              <a:path h="155434" w="195179">
                <a:moveTo>
                  <a:pt x="0" y="0"/>
                </a:moveTo>
                <a:lnTo>
                  <a:pt x="195179" y="0"/>
                </a:lnTo>
                <a:lnTo>
                  <a:pt x="195179" y="155434"/>
                </a:lnTo>
                <a:lnTo>
                  <a:pt x="0" y="15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79534" y="7416230"/>
            <a:ext cx="5528932" cy="2158224"/>
          </a:xfrm>
          <a:custGeom>
            <a:avLst/>
            <a:gdLst/>
            <a:ahLst/>
            <a:cxnLst/>
            <a:rect r="r" b="b" t="t" l="l"/>
            <a:pathLst>
              <a:path h="2158224" w="5528932">
                <a:moveTo>
                  <a:pt x="0" y="0"/>
                </a:moveTo>
                <a:lnTo>
                  <a:pt x="5528932" y="0"/>
                </a:lnTo>
                <a:lnTo>
                  <a:pt x="5528932" y="2158223"/>
                </a:lnTo>
                <a:lnTo>
                  <a:pt x="0" y="2158223"/>
                </a:lnTo>
                <a:lnTo>
                  <a:pt x="0" y="0"/>
                </a:lnTo>
                <a:close/>
              </a:path>
            </a:pathLst>
          </a:custGeom>
          <a:blipFill>
            <a:blip r:embed="rId7"/>
            <a:stretch>
              <a:fillRect l="0" t="0" r="0" b="0"/>
            </a:stretch>
          </a:blipFill>
        </p:spPr>
      </p:sp>
      <p:sp>
        <p:nvSpPr>
          <p:cNvPr name="TextBox 7" id="7"/>
          <p:cNvSpPr txBox="true"/>
          <p:nvPr/>
        </p:nvSpPr>
        <p:spPr>
          <a:xfrm rot="0">
            <a:off x="2377228" y="3290547"/>
            <a:ext cx="13533543" cy="2987675"/>
          </a:xfrm>
          <a:prstGeom prst="rect">
            <a:avLst/>
          </a:prstGeom>
        </p:spPr>
        <p:txBody>
          <a:bodyPr anchor="t" rtlCol="false" tIns="0" lIns="0" bIns="0" rIns="0">
            <a:spAutoFit/>
          </a:bodyPr>
          <a:lstStyle/>
          <a:p>
            <a:pPr algn="ctr">
              <a:lnSpc>
                <a:spcPts val="11799"/>
              </a:lnSpc>
            </a:pPr>
            <a:r>
              <a:rPr lang="en-US" b="true" sz="9999" spc="319">
                <a:solidFill>
                  <a:srgbClr val="FFFFFF"/>
                </a:solidFill>
                <a:latin typeface="Montserrat Heavy"/>
                <a:ea typeface="Montserrat Heavy"/>
                <a:cs typeface="Montserrat Heavy"/>
                <a:sym typeface="Montserrat Heavy"/>
              </a:rPr>
              <a:t>CONTROL DE VERSIONES</a:t>
            </a:r>
          </a:p>
        </p:txBody>
      </p:sp>
      <p:sp>
        <p:nvSpPr>
          <p:cNvPr name="TextBox 8" id="8"/>
          <p:cNvSpPr txBox="true"/>
          <p:nvPr/>
        </p:nvSpPr>
        <p:spPr>
          <a:xfrm rot="0">
            <a:off x="4922737" y="2441306"/>
            <a:ext cx="8442526" cy="706514"/>
          </a:xfrm>
          <a:prstGeom prst="rect">
            <a:avLst/>
          </a:prstGeom>
        </p:spPr>
        <p:txBody>
          <a:bodyPr anchor="t" rtlCol="false" tIns="0" lIns="0" bIns="0" rIns="0">
            <a:spAutoFit/>
          </a:bodyPr>
          <a:lstStyle/>
          <a:p>
            <a:pPr algn="ctr">
              <a:lnSpc>
                <a:spcPts val="5642"/>
              </a:lnSpc>
            </a:pPr>
            <a:r>
              <a:rPr lang="en-US" sz="4781">
                <a:solidFill>
                  <a:srgbClr val="FFFFFF"/>
                </a:solidFill>
                <a:latin typeface="Montserrat Light"/>
                <a:ea typeface="Montserrat Light"/>
                <a:cs typeface="Montserrat Light"/>
                <a:sym typeface="Montserrat Light"/>
              </a:rPr>
              <a:t>SISTEMA DE </a:t>
            </a:r>
          </a:p>
        </p:txBody>
      </p:sp>
      <p:sp>
        <p:nvSpPr>
          <p:cNvPr name="TextBox 9" id="9"/>
          <p:cNvSpPr txBox="true"/>
          <p:nvPr/>
        </p:nvSpPr>
        <p:spPr>
          <a:xfrm rot="0">
            <a:off x="14736763" y="690964"/>
            <a:ext cx="2753361" cy="255270"/>
          </a:xfrm>
          <a:prstGeom prst="rect">
            <a:avLst/>
          </a:prstGeom>
        </p:spPr>
        <p:txBody>
          <a:bodyPr anchor="t" rtlCol="false" tIns="0" lIns="0" bIns="0" rIns="0">
            <a:spAutoFit/>
          </a:bodyPr>
          <a:lstStyle/>
          <a:p>
            <a:pPr algn="l">
              <a:lnSpc>
                <a:spcPts val="2159"/>
              </a:lnSpc>
            </a:pPr>
            <a:r>
              <a:rPr lang="en-US" sz="1599" b="true">
                <a:solidFill>
                  <a:srgbClr val="FFFFFF"/>
                </a:solidFill>
                <a:latin typeface="Montserrat Bold"/>
                <a:ea typeface="Montserrat Bold"/>
                <a:cs typeface="Montserrat Bold"/>
                <a:sym typeface="Montserrat Bold"/>
              </a:rPr>
              <a:t>Presentación</a:t>
            </a:r>
          </a:p>
        </p:txBody>
      </p:sp>
      <p:sp>
        <p:nvSpPr>
          <p:cNvPr name="TextBox 10" id="10"/>
          <p:cNvSpPr txBox="true"/>
          <p:nvPr/>
        </p:nvSpPr>
        <p:spPr>
          <a:xfrm rot="0">
            <a:off x="1584967" y="642598"/>
            <a:ext cx="2702778" cy="269888"/>
          </a:xfrm>
          <a:prstGeom prst="rect">
            <a:avLst/>
          </a:prstGeom>
        </p:spPr>
        <p:txBody>
          <a:bodyPr anchor="t" rtlCol="false" tIns="0" lIns="0" bIns="0" rIns="0">
            <a:spAutoFit/>
          </a:bodyPr>
          <a:lstStyle/>
          <a:p>
            <a:pPr algn="l">
              <a:lnSpc>
                <a:spcPts val="2240"/>
              </a:lnSpc>
            </a:pPr>
            <a:r>
              <a:rPr lang="en-US" sz="1600" b="true">
                <a:solidFill>
                  <a:srgbClr val="FFFFFF"/>
                </a:solidFill>
                <a:latin typeface="Montserrat Ultra-Bold"/>
                <a:ea typeface="Montserrat Ultra-Bold"/>
                <a:cs typeface="Montserrat Ultra-Bold"/>
                <a:sym typeface="Montserrat Ultra-Bold"/>
              </a:rPr>
              <a:t>Ing. María José Díaz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Configuración inicial</a:t>
            </a:r>
          </a:p>
        </p:txBody>
      </p:sp>
      <p:sp>
        <p:nvSpPr>
          <p:cNvPr name="TextBox 5" id="5"/>
          <p:cNvSpPr txBox="true"/>
          <p:nvPr/>
        </p:nvSpPr>
        <p:spPr>
          <a:xfrm rot="0">
            <a:off x="4293204" y="4129947"/>
            <a:ext cx="9633401" cy="333184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1-Abrir la terminal</a:t>
            </a:r>
          </a:p>
          <a:p>
            <a:pPr algn="ctr">
              <a:lnSpc>
                <a:spcPts val="5600"/>
              </a:lnSpc>
            </a:pPr>
            <a:r>
              <a:rPr lang="en-US" sz="3500">
                <a:solidFill>
                  <a:srgbClr val="FFFFFF"/>
                </a:solidFill>
                <a:latin typeface="Montserrat"/>
                <a:ea typeface="Montserrat"/>
                <a:cs typeface="Montserrat"/>
                <a:sym typeface="Montserrat"/>
              </a:rPr>
              <a:t>2-Configurar nombre y correo:</a:t>
            </a:r>
          </a:p>
          <a:p>
            <a:pPr algn="ctr">
              <a:lnSpc>
                <a:spcPts val="3519"/>
              </a:lnSpc>
            </a:pPr>
            <a:r>
              <a:rPr lang="en-US" sz="2199">
                <a:solidFill>
                  <a:srgbClr val="FFFFFF"/>
                </a:solidFill>
                <a:latin typeface="Montserrat"/>
                <a:ea typeface="Montserrat"/>
                <a:cs typeface="Montserrat"/>
                <a:sym typeface="Montserrat"/>
              </a:rPr>
              <a:t>git config --global user.name "Tu Nombre"</a:t>
            </a:r>
          </a:p>
          <a:p>
            <a:pPr algn="ctr">
              <a:lnSpc>
                <a:spcPts val="3519"/>
              </a:lnSpc>
            </a:pPr>
            <a:r>
              <a:rPr lang="en-US" sz="2199">
                <a:solidFill>
                  <a:srgbClr val="FFFFFF"/>
                </a:solidFill>
                <a:latin typeface="Montserrat"/>
                <a:ea typeface="Montserrat"/>
                <a:cs typeface="Montserrat"/>
                <a:sym typeface="Montserrat"/>
              </a:rPr>
              <a:t>git config --global user.email "tuemail@example.com"</a:t>
            </a:r>
          </a:p>
          <a:p>
            <a:pPr algn="ctr">
              <a:lnSpc>
                <a:spcPts val="4800"/>
              </a:lnSpc>
            </a:pPr>
            <a:r>
              <a:rPr lang="en-US" sz="3000">
                <a:solidFill>
                  <a:srgbClr val="FFFFFF"/>
                </a:solidFill>
                <a:latin typeface="Montserrat"/>
                <a:ea typeface="Montserrat"/>
                <a:cs typeface="Montserrat"/>
                <a:sym typeface="Montserrat"/>
              </a:rPr>
              <a:t>3-Verificar configuración:</a:t>
            </a:r>
          </a:p>
          <a:p>
            <a:pPr algn="ctr" marL="0" indent="0" lvl="0">
              <a:lnSpc>
                <a:spcPts val="3519"/>
              </a:lnSpc>
            </a:pPr>
            <a:r>
              <a:rPr lang="en-US" sz="2199">
                <a:solidFill>
                  <a:srgbClr val="FFFFFF"/>
                </a:solidFill>
                <a:latin typeface="Montserrat"/>
                <a:ea typeface="Montserrat"/>
                <a:cs typeface="Montserrat"/>
                <a:sym typeface="Montserrat"/>
              </a:rPr>
              <a:t>git config --list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10124352" y="3344747"/>
            <a:ext cx="6425667" cy="2399948"/>
          </a:xfrm>
          <a:custGeom>
            <a:avLst/>
            <a:gdLst/>
            <a:ahLst/>
            <a:cxnLst/>
            <a:rect r="r" b="b" t="t" l="l"/>
            <a:pathLst>
              <a:path h="2399948" w="6425667">
                <a:moveTo>
                  <a:pt x="0" y="0"/>
                </a:moveTo>
                <a:lnTo>
                  <a:pt x="6425668" y="0"/>
                </a:lnTo>
                <a:lnTo>
                  <a:pt x="6425668" y="2399948"/>
                </a:lnTo>
                <a:lnTo>
                  <a:pt x="0" y="2399948"/>
                </a:lnTo>
                <a:lnTo>
                  <a:pt x="0" y="0"/>
                </a:lnTo>
                <a:close/>
              </a:path>
            </a:pathLst>
          </a:custGeom>
          <a:blipFill>
            <a:blip r:embed="rId4"/>
            <a:stretch>
              <a:fillRect l="-63105" t="-76524" r="-121468" b="-252057"/>
            </a:stretch>
          </a:blipFill>
        </p:spPr>
      </p:sp>
      <p:sp>
        <p:nvSpPr>
          <p:cNvPr name="Freeform 5" id="5"/>
          <p:cNvSpPr/>
          <p:nvPr/>
        </p:nvSpPr>
        <p:spPr>
          <a:xfrm flipH="false" flipV="false" rot="0">
            <a:off x="2924235" y="3344747"/>
            <a:ext cx="6880616" cy="2565316"/>
          </a:xfrm>
          <a:custGeom>
            <a:avLst/>
            <a:gdLst/>
            <a:ahLst/>
            <a:cxnLst/>
            <a:rect r="r" b="b" t="t" l="l"/>
            <a:pathLst>
              <a:path h="2565316" w="6880616">
                <a:moveTo>
                  <a:pt x="0" y="0"/>
                </a:moveTo>
                <a:lnTo>
                  <a:pt x="6880616" y="0"/>
                </a:lnTo>
                <a:lnTo>
                  <a:pt x="6880616" y="2565316"/>
                </a:lnTo>
                <a:lnTo>
                  <a:pt x="0" y="2565316"/>
                </a:lnTo>
                <a:lnTo>
                  <a:pt x="0" y="0"/>
                </a:lnTo>
                <a:close/>
              </a:path>
            </a:pathLst>
          </a:custGeom>
          <a:blipFill>
            <a:blip r:embed="rId5"/>
            <a:stretch>
              <a:fillRect l="-13671" t="-36517" r="-73978" b="-146593"/>
            </a:stretch>
          </a:blipFill>
        </p:spPr>
      </p:sp>
      <p:sp>
        <p:nvSpPr>
          <p:cNvPr name="TextBox 6" id="6"/>
          <p:cNvSpPr txBox="true"/>
          <p:nvPr/>
        </p:nvSpPr>
        <p:spPr>
          <a:xfrm rot="0">
            <a:off x="4462247" y="1038225"/>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Creación de un Repositorio Local</a:t>
            </a:r>
          </a:p>
        </p:txBody>
      </p:sp>
      <p:sp>
        <p:nvSpPr>
          <p:cNvPr name="TextBox 7" id="7"/>
          <p:cNvSpPr txBox="true"/>
          <p:nvPr/>
        </p:nvSpPr>
        <p:spPr>
          <a:xfrm rot="0">
            <a:off x="2084077" y="6193155"/>
            <a:ext cx="14465943" cy="262699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2-Iniciar un repositorio Git:</a:t>
            </a:r>
          </a:p>
          <a:p>
            <a:pPr algn="ctr">
              <a:lnSpc>
                <a:spcPts val="3519"/>
              </a:lnSpc>
            </a:pPr>
            <a:r>
              <a:rPr lang="en-US" sz="2199">
                <a:solidFill>
                  <a:srgbClr val="FFFFFF"/>
                </a:solidFill>
                <a:latin typeface="Montserrat"/>
                <a:ea typeface="Montserrat"/>
                <a:cs typeface="Montserrat"/>
                <a:sym typeface="Montserrat"/>
              </a:rPr>
              <a:t>git init</a:t>
            </a:r>
          </a:p>
          <a:p>
            <a:pPr algn="ctr">
              <a:lnSpc>
                <a:spcPts val="4800"/>
              </a:lnSpc>
            </a:pPr>
            <a:r>
              <a:rPr lang="en-US" sz="3000">
                <a:solidFill>
                  <a:srgbClr val="FFFFFF"/>
                </a:solidFill>
                <a:latin typeface="Montserrat"/>
                <a:ea typeface="Montserrat"/>
                <a:cs typeface="Montserrat"/>
                <a:sym typeface="Montserrat"/>
              </a:rPr>
              <a:t>3-Crear un archivo README.md y ver el estado del repositorio:</a:t>
            </a:r>
          </a:p>
          <a:p>
            <a:pPr algn="ctr">
              <a:lnSpc>
                <a:spcPts val="3519"/>
              </a:lnSpc>
            </a:pPr>
            <a:r>
              <a:rPr lang="en-US" sz="2199">
                <a:solidFill>
                  <a:srgbClr val="FFFFFF"/>
                </a:solidFill>
                <a:latin typeface="Montserrat"/>
                <a:ea typeface="Montserrat"/>
                <a:cs typeface="Montserrat"/>
                <a:sym typeface="Montserrat"/>
              </a:rPr>
              <a:t>echo "# M</a:t>
            </a:r>
            <a:r>
              <a:rPr lang="en-US" sz="2199">
                <a:solidFill>
                  <a:srgbClr val="FFFFFF"/>
                </a:solidFill>
                <a:latin typeface="Montserrat"/>
                <a:ea typeface="Montserrat"/>
                <a:cs typeface="Montserrat"/>
                <a:sym typeface="Montserrat"/>
              </a:rPr>
              <a:t>i Proyecto" &gt; README.md</a:t>
            </a:r>
          </a:p>
          <a:p>
            <a:pPr algn="ctr" marL="0" indent="0" lvl="0">
              <a:lnSpc>
                <a:spcPts val="3519"/>
              </a:lnSpc>
            </a:pPr>
            <a:r>
              <a:rPr lang="en-US" sz="2199">
                <a:solidFill>
                  <a:srgbClr val="FFFFFF"/>
                </a:solidFill>
                <a:latin typeface="Montserrat"/>
                <a:ea typeface="Montserrat"/>
                <a:cs typeface="Montserrat"/>
                <a:sym typeface="Montserrat"/>
              </a:rPr>
              <a:t>git status</a:t>
            </a:r>
          </a:p>
        </p:txBody>
      </p:sp>
      <p:sp>
        <p:nvSpPr>
          <p:cNvPr name="TextBox 8" id="8"/>
          <p:cNvSpPr txBox="true"/>
          <p:nvPr/>
        </p:nvSpPr>
        <p:spPr>
          <a:xfrm rot="0">
            <a:off x="2084077" y="2381634"/>
            <a:ext cx="14465943" cy="66992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1-Crear carpeta para el proyecto y acceder a esa carpeta por cmd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10711441" y="2042839"/>
            <a:ext cx="5265454" cy="3100661"/>
          </a:xfrm>
          <a:custGeom>
            <a:avLst/>
            <a:gdLst/>
            <a:ahLst/>
            <a:cxnLst/>
            <a:rect r="r" b="b" t="t" l="l"/>
            <a:pathLst>
              <a:path h="3100661" w="5265454">
                <a:moveTo>
                  <a:pt x="0" y="0"/>
                </a:moveTo>
                <a:lnTo>
                  <a:pt x="5265454" y="0"/>
                </a:lnTo>
                <a:lnTo>
                  <a:pt x="5265454" y="3100661"/>
                </a:lnTo>
                <a:lnTo>
                  <a:pt x="0" y="3100661"/>
                </a:lnTo>
                <a:lnTo>
                  <a:pt x="0" y="0"/>
                </a:lnTo>
                <a:close/>
              </a:path>
            </a:pathLst>
          </a:custGeom>
          <a:blipFill>
            <a:blip r:embed="rId4"/>
            <a:stretch>
              <a:fillRect l="-61051" t="-43672" r="-111750" b="-116913"/>
            </a:stretch>
          </a:blipFill>
        </p:spPr>
      </p:sp>
      <p:sp>
        <p:nvSpPr>
          <p:cNvPr name="TextBox 5" id="5"/>
          <p:cNvSpPr txBox="true"/>
          <p:nvPr/>
        </p:nvSpPr>
        <p:spPr>
          <a:xfrm rot="0">
            <a:off x="4462247" y="1038225"/>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Primer Commit</a:t>
            </a:r>
          </a:p>
        </p:txBody>
      </p:sp>
      <p:sp>
        <p:nvSpPr>
          <p:cNvPr name="TextBox 6" id="6"/>
          <p:cNvSpPr txBox="true"/>
          <p:nvPr/>
        </p:nvSpPr>
        <p:spPr>
          <a:xfrm rot="0">
            <a:off x="2084077" y="6283119"/>
            <a:ext cx="14465943" cy="2188845"/>
          </a:xfrm>
          <a:prstGeom prst="rect">
            <a:avLst/>
          </a:prstGeom>
        </p:spPr>
        <p:txBody>
          <a:bodyPr anchor="t" rtlCol="false" tIns="0" lIns="0" bIns="0" rIns="0">
            <a:spAutoFit/>
          </a:bodyPr>
          <a:lstStyle/>
          <a:p>
            <a:pPr algn="l">
              <a:lnSpc>
                <a:spcPts val="5600"/>
              </a:lnSpc>
            </a:pPr>
            <a:r>
              <a:rPr lang="en-US" sz="3500">
                <a:solidFill>
                  <a:srgbClr val="FFFFFF"/>
                </a:solidFill>
                <a:latin typeface="Montserrat"/>
                <a:ea typeface="Montserrat"/>
                <a:cs typeface="Montserrat"/>
                <a:sym typeface="Montserrat"/>
              </a:rPr>
              <a:t>2-Realizar el primer commit:</a:t>
            </a:r>
          </a:p>
          <a:p>
            <a:pPr algn="l">
              <a:lnSpc>
                <a:spcPts val="3519"/>
              </a:lnSpc>
            </a:pPr>
            <a:r>
              <a:rPr lang="en-US" sz="2199">
                <a:solidFill>
                  <a:srgbClr val="FFFFFF"/>
                </a:solidFill>
                <a:latin typeface="Montserrat"/>
                <a:ea typeface="Montserrat"/>
                <a:cs typeface="Montserrat"/>
                <a:sym typeface="Montserrat"/>
              </a:rPr>
              <a:t>git commit -m "Primer commit: Agregando README"</a:t>
            </a:r>
          </a:p>
          <a:p>
            <a:pPr algn="l">
              <a:lnSpc>
                <a:spcPts val="4800"/>
              </a:lnSpc>
            </a:pPr>
            <a:r>
              <a:rPr lang="en-US" sz="3000">
                <a:solidFill>
                  <a:srgbClr val="FFFFFF"/>
                </a:solidFill>
                <a:latin typeface="Montserrat"/>
                <a:ea typeface="Montserrat"/>
                <a:cs typeface="Montserrat"/>
                <a:sym typeface="Montserrat"/>
              </a:rPr>
              <a:t>3-Ver historial de commits:</a:t>
            </a:r>
          </a:p>
          <a:p>
            <a:pPr algn="l" marL="0" indent="0" lvl="0">
              <a:lnSpc>
                <a:spcPts val="3519"/>
              </a:lnSpc>
            </a:pPr>
            <a:r>
              <a:rPr lang="en-US" sz="2199">
                <a:solidFill>
                  <a:srgbClr val="FFFFFF"/>
                </a:solidFill>
                <a:latin typeface="Montserrat"/>
                <a:ea typeface="Montserrat"/>
                <a:cs typeface="Montserrat"/>
                <a:sym typeface="Montserrat"/>
              </a:rPr>
              <a:t>g</a:t>
            </a:r>
            <a:r>
              <a:rPr lang="en-US" sz="2199">
                <a:solidFill>
                  <a:srgbClr val="FFFFFF"/>
                </a:solidFill>
                <a:latin typeface="Montserrat"/>
                <a:ea typeface="Montserrat"/>
                <a:cs typeface="Montserrat"/>
                <a:sym typeface="Montserrat"/>
              </a:rPr>
              <a:t>it log --oneline</a:t>
            </a:r>
          </a:p>
        </p:txBody>
      </p:sp>
      <p:sp>
        <p:nvSpPr>
          <p:cNvPr name="TextBox 7" id="7"/>
          <p:cNvSpPr txBox="true"/>
          <p:nvPr/>
        </p:nvSpPr>
        <p:spPr>
          <a:xfrm rot="0">
            <a:off x="2084077" y="2381634"/>
            <a:ext cx="7869008" cy="3598545"/>
          </a:xfrm>
          <a:prstGeom prst="rect">
            <a:avLst/>
          </a:prstGeom>
        </p:spPr>
        <p:txBody>
          <a:bodyPr anchor="t" rtlCol="false" tIns="0" lIns="0" bIns="0" rIns="0">
            <a:spAutoFit/>
          </a:bodyPr>
          <a:lstStyle/>
          <a:p>
            <a:pPr algn="l" marL="0" indent="0" lvl="0">
              <a:lnSpc>
                <a:spcPts val="5600"/>
              </a:lnSpc>
            </a:pPr>
            <a:r>
              <a:rPr lang="en-US" sz="3500">
                <a:solidFill>
                  <a:srgbClr val="FFFFFF"/>
                </a:solidFill>
                <a:latin typeface="Montserrat"/>
                <a:ea typeface="Montserrat"/>
                <a:cs typeface="Montserrat"/>
                <a:sym typeface="Montserrat"/>
              </a:rPr>
              <a:t>1-Agregar archivos al área de preparación:</a:t>
            </a:r>
          </a:p>
          <a:p>
            <a:pPr algn="l" marL="0" indent="0" lvl="0">
              <a:lnSpc>
                <a:spcPts val="3519"/>
              </a:lnSpc>
            </a:pPr>
            <a:r>
              <a:rPr lang="en-US" sz="2199" u="none">
                <a:solidFill>
                  <a:srgbClr val="FFFFFF"/>
                </a:solidFill>
                <a:latin typeface="Montserrat"/>
                <a:ea typeface="Montserrat"/>
                <a:cs typeface="Montserrat"/>
                <a:sym typeface="Montserrat"/>
              </a:rPr>
              <a:t>git add README.md</a:t>
            </a:r>
          </a:p>
          <a:p>
            <a:pPr algn="l" marL="0" indent="0" lvl="0">
              <a:lnSpc>
                <a:spcPts val="3519"/>
              </a:lnSpc>
            </a:pPr>
          </a:p>
          <a:p>
            <a:pPr algn="l" marL="0" indent="0" lvl="0">
              <a:lnSpc>
                <a:spcPts val="3519"/>
              </a:lnSpc>
            </a:pPr>
          </a:p>
          <a:p>
            <a:pPr algn="l" marL="0" indent="0" lvl="0">
              <a:lnSpc>
                <a:spcPts val="3519"/>
              </a:lnSpc>
            </a:pPr>
            <a:r>
              <a:rPr lang="en-US" sz="2199" u="none">
                <a:solidFill>
                  <a:srgbClr val="FFFFFF"/>
                </a:solidFill>
                <a:latin typeface="Montserrat"/>
                <a:ea typeface="Montserrat"/>
                <a:cs typeface="Montserrat"/>
                <a:sym typeface="Montserrat"/>
              </a:rPr>
              <a:t>Nota: Sin son todos los archivos modificados, entonces pueden ejecutar: </a:t>
            </a:r>
            <a:r>
              <a:rPr lang="en-US" b="true" sz="2199" i="true" u="none">
                <a:solidFill>
                  <a:srgbClr val="FFFFFF"/>
                </a:solidFill>
                <a:latin typeface="Montserrat Bold Italics"/>
                <a:ea typeface="Montserrat Bold Italics"/>
                <a:cs typeface="Montserrat Bold Italics"/>
                <a:sym typeface="Montserrat Bold Italics"/>
              </a:rPr>
              <a:t>git add .</a:t>
            </a:r>
          </a:p>
        </p:txBody>
      </p:sp>
      <p:sp>
        <p:nvSpPr>
          <p:cNvPr name="Freeform 8" id="8"/>
          <p:cNvSpPr/>
          <p:nvPr/>
        </p:nvSpPr>
        <p:spPr>
          <a:xfrm flipH="false" flipV="false" rot="0">
            <a:off x="10537380" y="6000921"/>
            <a:ext cx="5838579" cy="2029554"/>
          </a:xfrm>
          <a:custGeom>
            <a:avLst/>
            <a:gdLst/>
            <a:ahLst/>
            <a:cxnLst/>
            <a:rect r="r" b="b" t="t" l="l"/>
            <a:pathLst>
              <a:path h="2029554" w="5838579">
                <a:moveTo>
                  <a:pt x="0" y="0"/>
                </a:moveTo>
                <a:lnTo>
                  <a:pt x="5838578" y="0"/>
                </a:lnTo>
                <a:lnTo>
                  <a:pt x="5838578" y="2029554"/>
                </a:lnTo>
                <a:lnTo>
                  <a:pt x="0" y="2029554"/>
                </a:lnTo>
                <a:lnTo>
                  <a:pt x="0" y="0"/>
                </a:lnTo>
                <a:close/>
              </a:path>
            </a:pathLst>
          </a:custGeom>
          <a:blipFill>
            <a:blip r:embed="rId4"/>
            <a:stretch>
              <a:fillRect l="-61051" t="-238699" r="-111750" b="-10274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2762312" y="4044713"/>
            <a:ext cx="5702172" cy="1993487"/>
          </a:xfrm>
          <a:custGeom>
            <a:avLst/>
            <a:gdLst/>
            <a:ahLst/>
            <a:cxnLst/>
            <a:rect r="r" b="b" t="t" l="l"/>
            <a:pathLst>
              <a:path h="1993487" w="5702172">
                <a:moveTo>
                  <a:pt x="0" y="0"/>
                </a:moveTo>
                <a:lnTo>
                  <a:pt x="5702172" y="0"/>
                </a:lnTo>
                <a:lnTo>
                  <a:pt x="5702172" y="1993487"/>
                </a:lnTo>
                <a:lnTo>
                  <a:pt x="0" y="1993487"/>
                </a:lnTo>
                <a:lnTo>
                  <a:pt x="0" y="0"/>
                </a:lnTo>
                <a:close/>
              </a:path>
            </a:pathLst>
          </a:custGeom>
          <a:blipFill>
            <a:blip r:embed="rId4"/>
            <a:stretch>
              <a:fillRect l="0" t="0" r="-163605" b="-324135"/>
            </a:stretch>
          </a:blipFill>
        </p:spPr>
      </p:sp>
      <p:sp>
        <p:nvSpPr>
          <p:cNvPr name="Freeform 5" id="5"/>
          <p:cNvSpPr/>
          <p:nvPr/>
        </p:nvSpPr>
        <p:spPr>
          <a:xfrm flipH="false" flipV="false" rot="0">
            <a:off x="9719026" y="3651634"/>
            <a:ext cx="5975077" cy="3360981"/>
          </a:xfrm>
          <a:custGeom>
            <a:avLst/>
            <a:gdLst/>
            <a:ahLst/>
            <a:cxnLst/>
            <a:rect r="r" b="b" t="t" l="l"/>
            <a:pathLst>
              <a:path h="3360981" w="5975077">
                <a:moveTo>
                  <a:pt x="0" y="0"/>
                </a:moveTo>
                <a:lnTo>
                  <a:pt x="5975077" y="0"/>
                </a:lnTo>
                <a:lnTo>
                  <a:pt x="5975077" y="3360981"/>
                </a:lnTo>
                <a:lnTo>
                  <a:pt x="0" y="3360981"/>
                </a:lnTo>
                <a:lnTo>
                  <a:pt x="0" y="0"/>
                </a:lnTo>
                <a:close/>
              </a:path>
            </a:pathLst>
          </a:custGeom>
          <a:blipFill>
            <a:blip r:embed="rId5"/>
            <a:stretch>
              <a:fillRect l="0" t="0" r="0" b="0"/>
            </a:stretch>
          </a:blipFill>
        </p:spPr>
      </p:sp>
      <p:sp>
        <p:nvSpPr>
          <p:cNvPr name="TextBox 6" id="6"/>
          <p:cNvSpPr txBox="true"/>
          <p:nvPr/>
        </p:nvSpPr>
        <p:spPr>
          <a:xfrm rot="0">
            <a:off x="4462247" y="1027179"/>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 Crear un Repositorio en GitHub y Subir el Proyecto</a:t>
            </a:r>
          </a:p>
        </p:txBody>
      </p:sp>
      <p:sp>
        <p:nvSpPr>
          <p:cNvPr name="TextBox 7" id="7"/>
          <p:cNvSpPr txBox="true"/>
          <p:nvPr/>
        </p:nvSpPr>
        <p:spPr>
          <a:xfrm rot="0">
            <a:off x="2084077" y="6898315"/>
            <a:ext cx="14465943" cy="306514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2-Vincular el repositorio local con GitHub:</a:t>
            </a:r>
          </a:p>
          <a:p>
            <a:pPr algn="ctr">
              <a:lnSpc>
                <a:spcPts val="3519"/>
              </a:lnSpc>
            </a:pPr>
            <a:r>
              <a:rPr lang="en-US" sz="2199">
                <a:solidFill>
                  <a:srgbClr val="FFFFFF"/>
                </a:solidFill>
                <a:latin typeface="Montserrat"/>
                <a:ea typeface="Montserrat"/>
                <a:cs typeface="Montserrat"/>
                <a:sym typeface="Montserrat"/>
              </a:rPr>
              <a:t>git remote add origin https://github.com/mjdiazdev/proyecto.git</a:t>
            </a:r>
          </a:p>
          <a:p>
            <a:pPr algn="ctr">
              <a:lnSpc>
                <a:spcPts val="4800"/>
              </a:lnSpc>
            </a:pPr>
            <a:r>
              <a:rPr lang="en-US" sz="3000">
                <a:solidFill>
                  <a:srgbClr val="FFFFFF"/>
                </a:solidFill>
                <a:latin typeface="Montserrat"/>
                <a:ea typeface="Montserrat"/>
                <a:cs typeface="Montserrat"/>
                <a:sym typeface="Montserrat"/>
              </a:rPr>
              <a:t>3-Subir el código:</a:t>
            </a:r>
          </a:p>
          <a:p>
            <a:pPr algn="ctr">
              <a:lnSpc>
                <a:spcPts val="3519"/>
              </a:lnSpc>
            </a:pPr>
            <a:r>
              <a:rPr lang="en-US" sz="2199">
                <a:solidFill>
                  <a:srgbClr val="FFFFFF"/>
                </a:solidFill>
                <a:latin typeface="Montserrat"/>
                <a:ea typeface="Montserrat"/>
                <a:cs typeface="Montserrat"/>
                <a:sym typeface="Montserrat"/>
              </a:rPr>
              <a:t>g</a:t>
            </a:r>
            <a:r>
              <a:rPr lang="en-US" sz="2199">
                <a:solidFill>
                  <a:srgbClr val="FFFFFF"/>
                </a:solidFill>
                <a:latin typeface="Montserrat"/>
                <a:ea typeface="Montserrat"/>
                <a:cs typeface="Montserrat"/>
                <a:sym typeface="Montserrat"/>
              </a:rPr>
              <a:t>it branch -M main</a:t>
            </a:r>
          </a:p>
          <a:p>
            <a:pPr algn="ctr">
              <a:lnSpc>
                <a:spcPts val="3519"/>
              </a:lnSpc>
            </a:pPr>
            <a:r>
              <a:rPr lang="en-US" sz="2199">
                <a:solidFill>
                  <a:srgbClr val="FFFFFF"/>
                </a:solidFill>
                <a:latin typeface="Montserrat"/>
                <a:ea typeface="Montserrat"/>
                <a:cs typeface="Montserrat"/>
                <a:sym typeface="Montserrat"/>
              </a:rPr>
              <a:t>git push -u origin main</a:t>
            </a:r>
          </a:p>
          <a:p>
            <a:pPr algn="ctr" marL="0" indent="0" lvl="0">
              <a:lnSpc>
                <a:spcPts val="3519"/>
              </a:lnSpc>
            </a:pPr>
          </a:p>
        </p:txBody>
      </p:sp>
      <p:sp>
        <p:nvSpPr>
          <p:cNvPr name="TextBox 8" id="8"/>
          <p:cNvSpPr txBox="true"/>
          <p:nvPr/>
        </p:nvSpPr>
        <p:spPr>
          <a:xfrm rot="0">
            <a:off x="2084077" y="2248284"/>
            <a:ext cx="14465943" cy="137477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1- En GitHub, crear un nuevo repositorio (sin inicializar con README).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556724" y="-701770"/>
            <a:ext cx="21671344" cy="11837972"/>
          </a:xfrm>
          <a:custGeom>
            <a:avLst/>
            <a:gdLst/>
            <a:ahLst/>
            <a:cxnLst/>
            <a:rect r="r" b="b" t="t" l="l"/>
            <a:pathLst>
              <a:path h="11837972" w="21671344">
                <a:moveTo>
                  <a:pt x="0" y="0"/>
                </a:moveTo>
                <a:lnTo>
                  <a:pt x="21671344" y="0"/>
                </a:lnTo>
                <a:lnTo>
                  <a:pt x="21671344" y="11837971"/>
                </a:lnTo>
                <a:lnTo>
                  <a:pt x="0" y="11837971"/>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2045977" y="4304211"/>
            <a:ext cx="6370655" cy="3359389"/>
          </a:xfrm>
          <a:custGeom>
            <a:avLst/>
            <a:gdLst/>
            <a:ahLst/>
            <a:cxnLst/>
            <a:rect r="r" b="b" t="t" l="l"/>
            <a:pathLst>
              <a:path h="3359389" w="6370655">
                <a:moveTo>
                  <a:pt x="0" y="0"/>
                </a:moveTo>
                <a:lnTo>
                  <a:pt x="6370655" y="0"/>
                </a:lnTo>
                <a:lnTo>
                  <a:pt x="6370655" y="3359389"/>
                </a:lnTo>
                <a:lnTo>
                  <a:pt x="0" y="3359389"/>
                </a:lnTo>
                <a:lnTo>
                  <a:pt x="0" y="0"/>
                </a:lnTo>
                <a:close/>
              </a:path>
            </a:pathLst>
          </a:custGeom>
          <a:blipFill>
            <a:blip r:embed="rId4"/>
            <a:stretch>
              <a:fillRect l="-39973" t="-32180" r="-37422" b="-57049"/>
            </a:stretch>
          </a:blipFill>
        </p:spPr>
      </p:sp>
      <p:sp>
        <p:nvSpPr>
          <p:cNvPr name="Freeform 5" id="5"/>
          <p:cNvSpPr/>
          <p:nvPr/>
        </p:nvSpPr>
        <p:spPr>
          <a:xfrm flipH="false" flipV="false" rot="0">
            <a:off x="9144000" y="4073042"/>
            <a:ext cx="7105472" cy="3821727"/>
          </a:xfrm>
          <a:custGeom>
            <a:avLst/>
            <a:gdLst/>
            <a:ahLst/>
            <a:cxnLst/>
            <a:rect r="r" b="b" t="t" l="l"/>
            <a:pathLst>
              <a:path h="3821727" w="7105472">
                <a:moveTo>
                  <a:pt x="0" y="0"/>
                </a:moveTo>
                <a:lnTo>
                  <a:pt x="7105472" y="0"/>
                </a:lnTo>
                <a:lnTo>
                  <a:pt x="7105472" y="3821727"/>
                </a:lnTo>
                <a:lnTo>
                  <a:pt x="0" y="3821727"/>
                </a:lnTo>
                <a:lnTo>
                  <a:pt x="0" y="0"/>
                </a:lnTo>
                <a:close/>
              </a:path>
            </a:pathLst>
          </a:custGeom>
          <a:blipFill>
            <a:blip r:embed="rId5"/>
            <a:stretch>
              <a:fillRect l="0" t="0" r="0" b="-4581"/>
            </a:stretch>
          </a:blipFill>
        </p:spPr>
      </p:sp>
      <p:sp>
        <p:nvSpPr>
          <p:cNvPr name="TextBox 6" id="6"/>
          <p:cNvSpPr txBox="true"/>
          <p:nvPr/>
        </p:nvSpPr>
        <p:spPr>
          <a:xfrm rot="0">
            <a:off x="4462247" y="1027179"/>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 Crear un Repositorio en GitHub y Subir el Proyecto</a:t>
            </a:r>
          </a:p>
        </p:txBody>
      </p:sp>
      <p:sp>
        <p:nvSpPr>
          <p:cNvPr name="TextBox 7" id="7"/>
          <p:cNvSpPr txBox="true"/>
          <p:nvPr/>
        </p:nvSpPr>
        <p:spPr>
          <a:xfrm rot="0">
            <a:off x="2045977" y="2526782"/>
            <a:ext cx="14465943" cy="669925"/>
          </a:xfrm>
          <a:prstGeom prst="rect">
            <a:avLst/>
          </a:prstGeom>
        </p:spPr>
        <p:txBody>
          <a:bodyPr anchor="t" rtlCol="false" tIns="0" lIns="0" bIns="0" rIns="0">
            <a:spAutoFit/>
          </a:bodyPr>
          <a:lstStyle/>
          <a:p>
            <a:pPr algn="ctr" marL="0" indent="0" lvl="0">
              <a:lnSpc>
                <a:spcPts val="5600"/>
              </a:lnSpc>
            </a:pPr>
            <a:r>
              <a:rPr lang="en-US" sz="3500">
                <a:solidFill>
                  <a:srgbClr val="FFFFFF"/>
                </a:solidFill>
                <a:latin typeface="Montserrat"/>
                <a:ea typeface="Montserrat"/>
                <a:cs typeface="Montserrat"/>
                <a:sym typeface="Montserrat"/>
              </a:rPr>
              <a:t>Resultados finales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Freeform 4" id="4"/>
          <p:cNvSpPr/>
          <p:nvPr/>
        </p:nvSpPr>
        <p:spPr>
          <a:xfrm flipH="false" flipV="false" rot="0">
            <a:off x="8317586" y="4419290"/>
            <a:ext cx="6634306" cy="3124666"/>
          </a:xfrm>
          <a:custGeom>
            <a:avLst/>
            <a:gdLst/>
            <a:ahLst/>
            <a:cxnLst/>
            <a:rect r="r" b="b" t="t" l="l"/>
            <a:pathLst>
              <a:path h="3124666" w="6634306">
                <a:moveTo>
                  <a:pt x="0" y="0"/>
                </a:moveTo>
                <a:lnTo>
                  <a:pt x="6634306" y="0"/>
                </a:lnTo>
                <a:lnTo>
                  <a:pt x="6634306" y="3124666"/>
                </a:lnTo>
                <a:lnTo>
                  <a:pt x="0" y="3124666"/>
                </a:lnTo>
                <a:lnTo>
                  <a:pt x="0" y="0"/>
                </a:lnTo>
                <a:close/>
              </a:path>
            </a:pathLst>
          </a:custGeom>
          <a:blipFill>
            <a:blip r:embed="rId4"/>
            <a:stretch>
              <a:fillRect l="0" t="0" r="-15260" b="-37656"/>
            </a:stretch>
          </a:blipFill>
        </p:spPr>
      </p:sp>
      <p:sp>
        <p:nvSpPr>
          <p:cNvPr name="TextBox 5" id="5"/>
          <p:cNvSpPr txBox="true"/>
          <p:nvPr/>
        </p:nvSpPr>
        <p:spPr>
          <a:xfrm rot="0">
            <a:off x="4293204" y="2584992"/>
            <a:ext cx="9633401" cy="66865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Hacer Cambios y Subirlos</a:t>
            </a:r>
          </a:p>
        </p:txBody>
      </p:sp>
      <p:sp>
        <p:nvSpPr>
          <p:cNvPr name="TextBox 6" id="6"/>
          <p:cNvSpPr txBox="true"/>
          <p:nvPr/>
        </p:nvSpPr>
        <p:spPr>
          <a:xfrm rot="0">
            <a:off x="3431599" y="3769349"/>
            <a:ext cx="12400981" cy="3442970"/>
          </a:xfrm>
          <a:prstGeom prst="rect">
            <a:avLst/>
          </a:prstGeom>
        </p:spPr>
        <p:txBody>
          <a:bodyPr anchor="t" rtlCol="false" tIns="0" lIns="0" bIns="0" rIns="0">
            <a:spAutoFit/>
          </a:bodyPr>
          <a:lstStyle/>
          <a:p>
            <a:pPr algn="l">
              <a:lnSpc>
                <a:spcPts val="3999"/>
              </a:lnSpc>
            </a:pPr>
            <a:r>
              <a:rPr lang="en-US" sz="2499">
                <a:solidFill>
                  <a:srgbClr val="FFFFFF"/>
                </a:solidFill>
                <a:latin typeface="Montserrat"/>
                <a:ea typeface="Montserrat"/>
                <a:cs typeface="Montserrat"/>
                <a:sym typeface="Montserrat"/>
              </a:rPr>
              <a:t>Puedes crear un archivo o modificar uno existente</a:t>
            </a:r>
          </a:p>
          <a:p>
            <a:pPr algn="l">
              <a:lnSpc>
                <a:spcPts val="4800"/>
              </a:lnSpc>
            </a:pPr>
            <a:r>
              <a:rPr lang="en-US" sz="3000">
                <a:solidFill>
                  <a:srgbClr val="FFFFFF"/>
                </a:solidFill>
                <a:latin typeface="Montserrat"/>
                <a:ea typeface="Montserrat"/>
                <a:cs typeface="Montserrat"/>
                <a:sym typeface="Montserrat"/>
              </a:rPr>
              <a:t>Agr</a:t>
            </a:r>
            <a:r>
              <a:rPr lang="en-US" sz="3000">
                <a:solidFill>
                  <a:srgbClr val="FFFFFF"/>
                </a:solidFill>
                <a:latin typeface="Montserrat"/>
                <a:ea typeface="Montserrat"/>
                <a:cs typeface="Montserrat"/>
                <a:sym typeface="Montserrat"/>
              </a:rPr>
              <a:t>egar y hacer commit:</a:t>
            </a:r>
          </a:p>
          <a:p>
            <a:pPr algn="l">
              <a:lnSpc>
                <a:spcPts val="3519"/>
              </a:lnSpc>
            </a:pPr>
            <a:r>
              <a:rPr lang="en-US" sz="2199">
                <a:solidFill>
                  <a:srgbClr val="FFFFFF"/>
                </a:solidFill>
                <a:latin typeface="Montserrat"/>
                <a:ea typeface="Montserrat"/>
                <a:cs typeface="Montserrat"/>
                <a:sym typeface="Montserrat"/>
              </a:rPr>
              <a:t>git</a:t>
            </a:r>
            <a:r>
              <a:rPr lang="en-US" sz="2199">
                <a:solidFill>
                  <a:srgbClr val="FFFFFF"/>
                </a:solidFill>
                <a:latin typeface="Montserrat"/>
                <a:ea typeface="Montserrat"/>
                <a:cs typeface="Montserrat"/>
                <a:sym typeface="Montserrat"/>
              </a:rPr>
              <a:t> add .</a:t>
            </a:r>
          </a:p>
          <a:p>
            <a:pPr algn="l" marL="0" indent="0" lvl="0">
              <a:lnSpc>
                <a:spcPts val="3519"/>
              </a:lnSpc>
            </a:pPr>
            <a:r>
              <a:rPr lang="en-US" sz="2199">
                <a:solidFill>
                  <a:srgbClr val="FFFFFF"/>
                </a:solidFill>
                <a:latin typeface="Montserrat"/>
                <a:ea typeface="Montserrat"/>
                <a:cs typeface="Montserrat"/>
                <a:sym typeface="Montserrat"/>
              </a:rPr>
              <a:t>git commit -m "Nuevo archivo"</a:t>
            </a:r>
          </a:p>
          <a:p>
            <a:pPr algn="l" marL="0" indent="0" lvl="0">
              <a:lnSpc>
                <a:spcPts val="3519"/>
              </a:lnSpc>
            </a:pPr>
          </a:p>
          <a:p>
            <a:pPr algn="l" marL="0" indent="0" lvl="0">
              <a:lnSpc>
                <a:spcPts val="4800"/>
              </a:lnSpc>
            </a:pPr>
            <a:r>
              <a:rPr lang="en-US" sz="3000" u="none">
                <a:solidFill>
                  <a:srgbClr val="FFFFFF"/>
                </a:solidFill>
                <a:latin typeface="Montserrat"/>
                <a:ea typeface="Montserrat"/>
                <a:cs typeface="Montserrat"/>
                <a:sym typeface="Montserrat"/>
              </a:rPr>
              <a:t>Subi</a:t>
            </a:r>
            <a:r>
              <a:rPr lang="en-US" sz="3000" u="none">
                <a:solidFill>
                  <a:srgbClr val="FFFFFF"/>
                </a:solidFill>
                <a:latin typeface="Montserrat"/>
                <a:ea typeface="Montserrat"/>
                <a:cs typeface="Montserrat"/>
                <a:sym typeface="Montserrat"/>
              </a:rPr>
              <a:t>r cambios a GitHub:</a:t>
            </a:r>
          </a:p>
          <a:p>
            <a:pPr algn="l" marL="0" indent="0" lvl="0">
              <a:lnSpc>
                <a:spcPts val="3519"/>
              </a:lnSpc>
            </a:pPr>
            <a:r>
              <a:rPr lang="en-US" sz="2199" u="none">
                <a:solidFill>
                  <a:srgbClr val="FFFFFF"/>
                </a:solidFill>
                <a:latin typeface="Montserrat"/>
                <a:ea typeface="Montserrat"/>
                <a:cs typeface="Montserrat"/>
                <a:sym typeface="Montserrat"/>
              </a:rPr>
              <a:t>git push origin main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Descargar Cambios desde GitHub</a:t>
            </a:r>
          </a:p>
        </p:txBody>
      </p:sp>
      <p:sp>
        <p:nvSpPr>
          <p:cNvPr name="TextBox 5" id="5"/>
          <p:cNvSpPr txBox="true"/>
          <p:nvPr/>
        </p:nvSpPr>
        <p:spPr>
          <a:xfrm rot="0">
            <a:off x="4293204" y="4129947"/>
            <a:ext cx="9633401" cy="2626995"/>
          </a:xfrm>
          <a:prstGeom prst="rect">
            <a:avLst/>
          </a:prstGeom>
        </p:spPr>
        <p:txBody>
          <a:bodyPr anchor="t" rtlCol="false" tIns="0" lIns="0" bIns="0" rIns="0">
            <a:spAutoFit/>
          </a:bodyPr>
          <a:lstStyle/>
          <a:p>
            <a:pPr algn="ctr">
              <a:lnSpc>
                <a:spcPts val="5600"/>
              </a:lnSpc>
            </a:pPr>
            <a:r>
              <a:rPr lang="en-US" sz="3500">
                <a:solidFill>
                  <a:srgbClr val="FFFFFF"/>
                </a:solidFill>
                <a:latin typeface="Montserrat"/>
                <a:ea typeface="Montserrat"/>
                <a:cs typeface="Montserrat"/>
                <a:sym typeface="Montserrat"/>
              </a:rPr>
              <a:t>Clonar el repositorio si aún no lo tienes</a:t>
            </a:r>
          </a:p>
          <a:p>
            <a:pPr algn="ctr">
              <a:lnSpc>
                <a:spcPts val="3519"/>
              </a:lnSpc>
            </a:pPr>
            <a:r>
              <a:rPr lang="en-US" sz="2199">
                <a:solidFill>
                  <a:srgbClr val="FFFFFF"/>
                </a:solidFill>
                <a:latin typeface="Montserrat"/>
                <a:ea typeface="Montserrat"/>
                <a:cs typeface="Montserrat"/>
                <a:sym typeface="Montserrat"/>
              </a:rPr>
              <a:t> git clone https://github.com/mjdiazdev/prueba.git</a:t>
            </a:r>
          </a:p>
          <a:p>
            <a:pPr algn="ctr">
              <a:lnSpc>
                <a:spcPts val="3519"/>
              </a:lnSpc>
            </a:pPr>
          </a:p>
          <a:p>
            <a:pPr algn="ctr">
              <a:lnSpc>
                <a:spcPts val="4800"/>
              </a:lnSpc>
            </a:pPr>
            <a:r>
              <a:rPr lang="en-US" sz="3000">
                <a:solidFill>
                  <a:srgbClr val="FFFFFF"/>
                </a:solidFill>
                <a:latin typeface="Montserrat"/>
                <a:ea typeface="Montserrat"/>
                <a:cs typeface="Montserrat"/>
                <a:sym typeface="Montserrat"/>
              </a:rPr>
              <a:t>O</a:t>
            </a:r>
            <a:r>
              <a:rPr lang="en-US" sz="3000">
                <a:solidFill>
                  <a:srgbClr val="FFFFFF"/>
                </a:solidFill>
                <a:latin typeface="Montserrat"/>
                <a:ea typeface="Montserrat"/>
                <a:cs typeface="Montserrat"/>
                <a:sym typeface="Montserrat"/>
              </a:rPr>
              <a:t>btener la última versión del repositorio</a:t>
            </a:r>
          </a:p>
          <a:p>
            <a:pPr algn="ctr" marL="0" indent="0" lvl="0">
              <a:lnSpc>
                <a:spcPts val="3519"/>
              </a:lnSpc>
            </a:pPr>
            <a:r>
              <a:rPr lang="en-US" sz="2199">
                <a:solidFill>
                  <a:srgbClr val="FFFFFF"/>
                </a:solidFill>
                <a:latin typeface="Montserrat"/>
                <a:ea typeface="Montserrat"/>
                <a:cs typeface="Montserrat"/>
                <a:sym typeface="Montserrat"/>
              </a:rPr>
              <a:t>  git pull origin main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252622" y="890466"/>
            <a:ext cx="1782756" cy="1231607"/>
          </a:xfrm>
          <a:custGeom>
            <a:avLst/>
            <a:gdLst/>
            <a:ahLst/>
            <a:cxnLst/>
            <a:rect r="r" b="b" t="t" l="l"/>
            <a:pathLst>
              <a:path h="1231607" w="1782756">
                <a:moveTo>
                  <a:pt x="0" y="0"/>
                </a:moveTo>
                <a:lnTo>
                  <a:pt x="1782756" y="0"/>
                </a:lnTo>
                <a:lnTo>
                  <a:pt x="1782756" y="1231607"/>
                </a:lnTo>
                <a:lnTo>
                  <a:pt x="0" y="1231607"/>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2304056" y="3864586"/>
            <a:ext cx="13472993" cy="5793401"/>
          </a:xfrm>
          <a:prstGeom prst="rect">
            <a:avLst/>
          </a:prstGeom>
        </p:spPr>
        <p:txBody>
          <a:bodyPr anchor="t" rtlCol="false" tIns="0" lIns="0" bIns="0" rIns="0">
            <a:spAutoFit/>
          </a:bodyPr>
          <a:lstStyle/>
          <a:p>
            <a:pPr algn="ctr">
              <a:lnSpc>
                <a:spcPts val="5124"/>
              </a:lnSpc>
            </a:pPr>
            <a:r>
              <a:rPr lang="en-US" b="true" sz="3285" spc="3">
                <a:solidFill>
                  <a:srgbClr val="FFFFFF"/>
                </a:solidFill>
                <a:latin typeface="Montserrat Ultra-Bold"/>
                <a:ea typeface="Montserrat Ultra-Bold"/>
                <a:cs typeface="Montserrat Ultra-Bold"/>
                <a:sym typeface="Montserrat Ultra-Bold"/>
              </a:rPr>
              <a:t>Es una herramienta que registra los cambios en archivos a lo largo del tiempo.</a:t>
            </a:r>
          </a:p>
          <a:p>
            <a:pPr algn="ctr">
              <a:lnSpc>
                <a:spcPts val="5124"/>
              </a:lnSpc>
            </a:pPr>
          </a:p>
          <a:p>
            <a:pPr algn="ctr">
              <a:lnSpc>
                <a:spcPts val="5124"/>
              </a:lnSpc>
            </a:pPr>
            <a:r>
              <a:rPr lang="en-US" b="true" sz="3285" spc="3">
                <a:solidFill>
                  <a:srgbClr val="FFFFFF"/>
                </a:solidFill>
                <a:latin typeface="Montserrat Ultra-Bold"/>
                <a:ea typeface="Montserrat Ultra-Bold"/>
                <a:cs typeface="Montserrat Ultra-Bold"/>
                <a:sym typeface="Montserrat Ultra-Bold"/>
              </a:rPr>
              <a:t>Permite colaborar con otros desarrolladores de manera eficiente.</a:t>
            </a:r>
          </a:p>
          <a:p>
            <a:pPr algn="ctr">
              <a:lnSpc>
                <a:spcPts val="5124"/>
              </a:lnSpc>
            </a:pPr>
          </a:p>
          <a:p>
            <a:pPr algn="ctr">
              <a:lnSpc>
                <a:spcPts val="5124"/>
              </a:lnSpc>
            </a:pPr>
            <a:r>
              <a:rPr lang="en-US" b="true" sz="3285" spc="3">
                <a:solidFill>
                  <a:srgbClr val="FFFFFF"/>
                </a:solidFill>
                <a:latin typeface="Montserrat Ultra-Bold"/>
                <a:ea typeface="Montserrat Ultra-Bold"/>
                <a:cs typeface="Montserrat Ultra-Bold"/>
                <a:sym typeface="Montserrat Ultra-Bold"/>
              </a:rPr>
              <a:t>Facilita la recuperación de versiones anteriores de un archivo.</a:t>
            </a:r>
          </a:p>
          <a:p>
            <a:pPr algn="ctr" marL="0" indent="0" lvl="0">
              <a:lnSpc>
                <a:spcPts val="5124"/>
              </a:lnSpc>
            </a:pPr>
          </a:p>
        </p:txBody>
      </p:sp>
      <p:sp>
        <p:nvSpPr>
          <p:cNvPr name="TextBox 5" id="5"/>
          <p:cNvSpPr txBox="true"/>
          <p:nvPr/>
        </p:nvSpPr>
        <p:spPr>
          <a:xfrm rot="0">
            <a:off x="5780812" y="2311138"/>
            <a:ext cx="7125547" cy="987045"/>
          </a:xfrm>
          <a:prstGeom prst="rect">
            <a:avLst/>
          </a:prstGeom>
        </p:spPr>
        <p:txBody>
          <a:bodyPr anchor="t" rtlCol="false" tIns="0" lIns="0" bIns="0" rIns="0">
            <a:spAutoFit/>
          </a:bodyPr>
          <a:lstStyle/>
          <a:p>
            <a:pPr algn="ctr" marL="0" indent="0" lvl="0">
              <a:lnSpc>
                <a:spcPts val="8070"/>
              </a:lnSpc>
              <a:spcBef>
                <a:spcPct val="0"/>
              </a:spcBef>
            </a:pPr>
            <a:r>
              <a:rPr lang="en-US" sz="5764">
                <a:solidFill>
                  <a:srgbClr val="FFFFFF"/>
                </a:solidFill>
                <a:latin typeface="Holiday"/>
                <a:ea typeface="Holiday"/>
                <a:cs typeface="Holiday"/>
                <a:sym typeface="Holiday"/>
              </a:rPr>
              <a:t>Sistema de control de versiones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898236" y="639251"/>
            <a:ext cx="16491529" cy="9008498"/>
          </a:xfrm>
          <a:custGeom>
            <a:avLst/>
            <a:gdLst/>
            <a:ahLst/>
            <a:cxnLst/>
            <a:rect r="r" b="b" t="t" l="l"/>
            <a:pathLst>
              <a:path h="9008498" w="16491529">
                <a:moveTo>
                  <a:pt x="0" y="0"/>
                </a:moveTo>
                <a:lnTo>
                  <a:pt x="16491528" y="0"/>
                </a:lnTo>
                <a:lnTo>
                  <a:pt x="16491528" y="9008498"/>
                </a:lnTo>
                <a:lnTo>
                  <a:pt x="0" y="900849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4293204" y="2584992"/>
            <a:ext cx="9633401" cy="1335405"/>
          </a:xfrm>
          <a:prstGeom prst="rect">
            <a:avLst/>
          </a:prstGeom>
        </p:spPr>
        <p:txBody>
          <a:bodyPr anchor="t" rtlCol="false" tIns="0" lIns="0" bIns="0" rIns="0">
            <a:spAutoFit/>
          </a:bodyPr>
          <a:lstStyle/>
          <a:p>
            <a:pPr algn="ctr">
              <a:lnSpc>
                <a:spcPts val="5309"/>
              </a:lnSpc>
            </a:pPr>
            <a:r>
              <a:rPr lang="en-US" b="true" sz="4500" spc="144">
                <a:solidFill>
                  <a:srgbClr val="FFFFFF"/>
                </a:solidFill>
                <a:latin typeface="Montserrat Heavy"/>
                <a:ea typeface="Montserrat Heavy"/>
                <a:cs typeface="Montserrat Heavy"/>
                <a:sym typeface="Montserrat Heavy"/>
              </a:rPr>
              <a:t>Según https://www.atlassian.com</a:t>
            </a:r>
          </a:p>
        </p:txBody>
      </p:sp>
      <p:sp>
        <p:nvSpPr>
          <p:cNvPr name="TextBox 5" id="5"/>
          <p:cNvSpPr txBox="true"/>
          <p:nvPr/>
        </p:nvSpPr>
        <p:spPr>
          <a:xfrm rot="0">
            <a:off x="4293204" y="4187097"/>
            <a:ext cx="9633401" cy="3479165"/>
          </a:xfrm>
          <a:prstGeom prst="rect">
            <a:avLst/>
          </a:prstGeom>
        </p:spPr>
        <p:txBody>
          <a:bodyPr anchor="t" rtlCol="false" tIns="0" lIns="0" bIns="0" rIns="0">
            <a:spAutoFit/>
          </a:bodyPr>
          <a:lstStyle/>
          <a:p>
            <a:pPr algn="ctr" marL="0" indent="0" lvl="0">
              <a:lnSpc>
                <a:spcPts val="3519"/>
              </a:lnSpc>
            </a:pPr>
            <a:r>
              <a:rPr lang="en-US" sz="2199">
                <a:solidFill>
                  <a:srgbClr val="FFFFFF"/>
                </a:solidFill>
                <a:latin typeface="Montserrat"/>
                <a:ea typeface="Montserrat"/>
                <a:cs typeface="Montserrat"/>
                <a:sym typeface="Montserrat"/>
              </a:rPr>
              <a:t>El control de versiones, también conocido como "control de código fuente", es la práctica de rastrear y gestionar los cambios en el código de software. Los sistemas de control de versiones son herramientas de software que ayudan a los equipos de software a gestionar los cambios en el código fuente a lo largo del tiempo. A medida que los entornos de desarrollo se aceleran, los sistemas de control de versiones ayudan a los equipos de software a trabajar de forma más rápida e inteligente.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423280" y="4401249"/>
            <a:ext cx="4762500" cy="1574800"/>
          </a:xfrm>
          <a:prstGeom prst="rect">
            <a:avLst/>
          </a:prstGeom>
        </p:spPr>
        <p:txBody>
          <a:bodyPr anchor="t" rtlCol="false" tIns="0" lIns="0" bIns="0" rIns="0">
            <a:spAutoFit/>
          </a:bodyPr>
          <a:lstStyle/>
          <a:p>
            <a:pPr algn="ctr" marL="0" indent="0" lvl="0">
              <a:lnSpc>
                <a:spcPts val="3200"/>
              </a:lnSpc>
            </a:pPr>
            <a:r>
              <a:rPr lang="en-US" b="true" sz="2000">
                <a:solidFill>
                  <a:srgbClr val="FFFFFF"/>
                </a:solidFill>
                <a:latin typeface="Montserrat Medium"/>
                <a:ea typeface="Montserrat Medium"/>
                <a:cs typeface="Montserrat Medium"/>
                <a:sym typeface="Montserrat Medium"/>
              </a:rPr>
              <a:t>C</a:t>
            </a:r>
            <a:r>
              <a:rPr lang="en-US" b="true" sz="2000" strike="noStrike" u="none">
                <a:solidFill>
                  <a:srgbClr val="FFFFFF"/>
                </a:solidFill>
                <a:latin typeface="Montserrat Medium"/>
                <a:ea typeface="Montserrat Medium"/>
                <a:cs typeface="Montserrat Medium"/>
                <a:sym typeface="Montserrat Medium"/>
              </a:rPr>
              <a:t>ontrol de versiones en una sola máquina.</a:t>
            </a:r>
          </a:p>
          <a:p>
            <a:pPr algn="ctr" marL="0" indent="0" lvl="0">
              <a:lnSpc>
                <a:spcPts val="3200"/>
              </a:lnSpc>
            </a:pPr>
            <a:r>
              <a:rPr lang="en-US" b="true" sz="2000" strike="noStrike" u="none">
                <a:solidFill>
                  <a:srgbClr val="FFFFFF"/>
                </a:solidFill>
                <a:latin typeface="Montserrat Medium"/>
                <a:ea typeface="Montserrat Medium"/>
                <a:cs typeface="Montserrat Medium"/>
                <a:sym typeface="Montserrat Medium"/>
              </a:rPr>
              <a:t>Ejemplo: Guardar copias manuales de archivos.</a:t>
            </a:r>
          </a:p>
        </p:txBody>
      </p:sp>
      <p:sp>
        <p:nvSpPr>
          <p:cNvPr name="TextBox 5" id="5"/>
          <p:cNvSpPr txBox="true"/>
          <p:nvPr/>
        </p:nvSpPr>
        <p:spPr>
          <a:xfrm rot="0">
            <a:off x="12060681" y="5201349"/>
            <a:ext cx="4762500" cy="774700"/>
          </a:xfrm>
          <a:prstGeom prst="rect">
            <a:avLst/>
          </a:prstGeom>
        </p:spPr>
        <p:txBody>
          <a:bodyPr anchor="t" rtlCol="false" tIns="0" lIns="0" bIns="0" rIns="0">
            <a:spAutoFit/>
          </a:bodyPr>
          <a:lstStyle/>
          <a:p>
            <a:pPr algn="ctr">
              <a:lnSpc>
                <a:spcPts val="3200"/>
              </a:lnSpc>
            </a:pPr>
            <a:r>
              <a:rPr lang="en-US" b="true" sz="2000">
                <a:solidFill>
                  <a:srgbClr val="FFFFFF"/>
                </a:solidFill>
                <a:latin typeface="Montserrat Medium"/>
                <a:ea typeface="Montserrat Medium"/>
                <a:cs typeface="Montserrat Medium"/>
                <a:sym typeface="Montserrat Medium"/>
              </a:rPr>
              <a:t>Un se</a:t>
            </a:r>
            <a:r>
              <a:rPr lang="en-US" b="true" sz="2000" strike="noStrike" u="none">
                <a:solidFill>
                  <a:srgbClr val="FFFFFF"/>
                </a:solidFill>
                <a:latin typeface="Montserrat Medium"/>
                <a:ea typeface="Montserrat Medium"/>
                <a:cs typeface="Montserrat Medium"/>
                <a:sym typeface="Montserrat Medium"/>
              </a:rPr>
              <a:t>rvidor central almacena todas las versiones del proyecto.</a:t>
            </a:r>
          </a:p>
        </p:txBody>
      </p:sp>
      <p:sp>
        <p:nvSpPr>
          <p:cNvPr name="TextBox 6" id="6"/>
          <p:cNvSpPr txBox="true"/>
          <p:nvPr/>
        </p:nvSpPr>
        <p:spPr>
          <a:xfrm rot="0">
            <a:off x="9634426" y="8761676"/>
            <a:ext cx="4762500" cy="1174750"/>
          </a:xfrm>
          <a:prstGeom prst="rect">
            <a:avLst/>
          </a:prstGeom>
        </p:spPr>
        <p:txBody>
          <a:bodyPr anchor="t" rtlCol="false" tIns="0" lIns="0" bIns="0" rIns="0">
            <a:spAutoFit/>
          </a:bodyPr>
          <a:lstStyle/>
          <a:p>
            <a:pPr algn="ctr">
              <a:lnSpc>
                <a:spcPts val="3200"/>
              </a:lnSpc>
            </a:pPr>
            <a:r>
              <a:rPr lang="en-US" sz="2000" b="true">
                <a:solidFill>
                  <a:srgbClr val="FFFFFF"/>
                </a:solidFill>
                <a:latin typeface="Montserrat Medium"/>
                <a:ea typeface="Montserrat Medium"/>
                <a:cs typeface="Montserrat Medium"/>
                <a:sym typeface="Montserrat Medium"/>
              </a:rPr>
              <a:t>Cada usuario tiene una copia completa del repositorio.</a:t>
            </a:r>
          </a:p>
          <a:p>
            <a:pPr algn="ctr" marL="0" indent="0" lvl="0">
              <a:lnSpc>
                <a:spcPts val="3200"/>
              </a:lnSpc>
            </a:pPr>
            <a:r>
              <a:rPr lang="en-US" b="true" sz="2000">
                <a:solidFill>
                  <a:srgbClr val="FFFFFF"/>
                </a:solidFill>
                <a:latin typeface="Montserrat Medium"/>
                <a:ea typeface="Montserrat Medium"/>
                <a:cs typeface="Montserrat Medium"/>
                <a:sym typeface="Montserrat Medium"/>
              </a:rPr>
              <a:t>Ej</a:t>
            </a:r>
            <a:r>
              <a:rPr lang="en-US" b="true" sz="2000" strike="noStrike" u="none">
                <a:solidFill>
                  <a:srgbClr val="FFFFFF"/>
                </a:solidFill>
                <a:latin typeface="Montserrat Medium"/>
                <a:ea typeface="Montserrat Medium"/>
                <a:cs typeface="Montserrat Medium"/>
                <a:sym typeface="Montserrat Medium"/>
              </a:rPr>
              <a:t>emplo: Git, Mercurial.</a:t>
            </a:r>
          </a:p>
        </p:txBody>
      </p:sp>
      <p:sp>
        <p:nvSpPr>
          <p:cNvPr name="TextBox 7" id="7"/>
          <p:cNvSpPr txBox="true"/>
          <p:nvPr/>
        </p:nvSpPr>
        <p:spPr>
          <a:xfrm rot="0">
            <a:off x="6766264" y="857043"/>
            <a:ext cx="9713933"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Tipos de Sistemas de Control de Versiones</a:t>
            </a:r>
          </a:p>
        </p:txBody>
      </p:sp>
      <p:sp>
        <p:nvSpPr>
          <p:cNvPr name="TextBox 8" id="8"/>
          <p:cNvSpPr txBox="true"/>
          <p:nvPr/>
        </p:nvSpPr>
        <p:spPr>
          <a:xfrm rot="0">
            <a:off x="7584377" y="3249204"/>
            <a:ext cx="244030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Locales</a:t>
            </a:r>
          </a:p>
        </p:txBody>
      </p:sp>
      <p:sp>
        <p:nvSpPr>
          <p:cNvPr name="TextBox 9" id="9"/>
          <p:cNvSpPr txBox="true"/>
          <p:nvPr/>
        </p:nvSpPr>
        <p:spPr>
          <a:xfrm rot="0">
            <a:off x="12015676" y="3249204"/>
            <a:ext cx="485251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Centralizados  </a:t>
            </a:r>
          </a:p>
          <a:p>
            <a:pPr algn="ctr">
              <a:lnSpc>
                <a:spcPts val="7279"/>
              </a:lnSpc>
            </a:pPr>
            <a:r>
              <a:rPr lang="en-US" sz="5199" b="true">
                <a:solidFill>
                  <a:srgbClr val="FFFFFF"/>
                </a:solidFill>
                <a:latin typeface="Open Sans Bold"/>
                <a:ea typeface="Open Sans Bold"/>
                <a:cs typeface="Open Sans Bold"/>
                <a:sym typeface="Open Sans Bold"/>
              </a:rPr>
              <a:t>CVCS </a:t>
            </a:r>
          </a:p>
        </p:txBody>
      </p:sp>
      <p:sp>
        <p:nvSpPr>
          <p:cNvPr name="TextBox 10" id="10"/>
          <p:cNvSpPr txBox="true"/>
          <p:nvPr/>
        </p:nvSpPr>
        <p:spPr>
          <a:xfrm rot="0">
            <a:off x="9877373" y="6683538"/>
            <a:ext cx="4186595"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Distribuidos </a:t>
            </a:r>
          </a:p>
          <a:p>
            <a:pPr algn="ctr">
              <a:lnSpc>
                <a:spcPts val="7279"/>
              </a:lnSpc>
            </a:pPr>
            <a:r>
              <a:rPr lang="en-US" sz="5199" b="true">
                <a:solidFill>
                  <a:srgbClr val="FFFFFF"/>
                </a:solidFill>
                <a:latin typeface="Open Sans Bold"/>
                <a:ea typeface="Open Sans Bold"/>
                <a:cs typeface="Open Sans Bold"/>
                <a:sym typeface="Open Sans Bold"/>
              </a:rPr>
              <a:t>DVCS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TextBox 3" id="3"/>
          <p:cNvSpPr txBox="true"/>
          <p:nvPr/>
        </p:nvSpPr>
        <p:spPr>
          <a:xfrm rot="0">
            <a:off x="4630200" y="1095375"/>
            <a:ext cx="9009441" cy="2503170"/>
          </a:xfrm>
          <a:prstGeom prst="rect">
            <a:avLst/>
          </a:prstGeom>
        </p:spPr>
        <p:txBody>
          <a:bodyPr anchor="t" rtlCol="false" tIns="0" lIns="0" bIns="0" rIns="0">
            <a:spAutoFit/>
          </a:bodyPr>
          <a:lstStyle/>
          <a:p>
            <a:pPr algn="ctr" marL="0" indent="0" lvl="0">
              <a:lnSpc>
                <a:spcPts val="6540"/>
              </a:lnSpc>
            </a:pPr>
            <a:r>
              <a:rPr lang="en-US" b="true" sz="6000">
                <a:solidFill>
                  <a:srgbClr val="FFFFFF"/>
                </a:solidFill>
                <a:latin typeface="Montserrat Heavy"/>
                <a:ea typeface="Montserrat Heavy"/>
                <a:cs typeface="Montserrat Heavy"/>
                <a:sym typeface="Montserrat Heavy"/>
              </a:rPr>
              <a:t> ¿Por qué usar un Sistema de Control de Versiones?</a:t>
            </a:r>
          </a:p>
        </p:txBody>
      </p:sp>
      <p:sp>
        <p:nvSpPr>
          <p:cNvPr name="AutoShape 4" id="4"/>
          <p:cNvSpPr/>
          <p:nvPr/>
        </p:nvSpPr>
        <p:spPr>
          <a:xfrm flipH="true">
            <a:off x="2171162" y="2996981"/>
            <a:ext cx="2614324" cy="1801156"/>
          </a:xfrm>
          <a:prstGeom prst="line">
            <a:avLst/>
          </a:prstGeom>
          <a:ln cap="flat" w="28575">
            <a:solidFill>
              <a:srgbClr val="FFFFFF"/>
            </a:solidFill>
            <a:prstDash val="sysDash"/>
            <a:headEnd type="none" len="sm" w="sm"/>
            <a:tailEnd type="none" len="sm" w="sm"/>
          </a:ln>
        </p:spPr>
      </p:sp>
      <p:grpSp>
        <p:nvGrpSpPr>
          <p:cNvPr name="Group 5" id="5"/>
          <p:cNvGrpSpPr/>
          <p:nvPr/>
        </p:nvGrpSpPr>
        <p:grpSpPr>
          <a:xfrm rot="0">
            <a:off x="2076697" y="4726329"/>
            <a:ext cx="188930" cy="1889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Freeform 8" id="8"/>
          <p:cNvSpPr/>
          <p:nvPr/>
        </p:nvSpPr>
        <p:spPr>
          <a:xfrm flipH="false" flipV="false" rot="0">
            <a:off x="4626687" y="5195254"/>
            <a:ext cx="1375936" cy="1375936"/>
          </a:xfrm>
          <a:custGeom>
            <a:avLst/>
            <a:gdLst/>
            <a:ahLst/>
            <a:cxnLst/>
            <a:rect r="r" b="b" t="t" l="l"/>
            <a:pathLst>
              <a:path h="1375936" w="1375936">
                <a:moveTo>
                  <a:pt x="0" y="0"/>
                </a:moveTo>
                <a:lnTo>
                  <a:pt x="1375936" y="0"/>
                </a:lnTo>
                <a:lnTo>
                  <a:pt x="1375936" y="1375935"/>
                </a:lnTo>
                <a:lnTo>
                  <a:pt x="0" y="1375935"/>
                </a:lnTo>
                <a:lnTo>
                  <a:pt x="0" y="0"/>
                </a:lnTo>
                <a:close/>
              </a:path>
            </a:pathLst>
          </a:custGeom>
          <a:blipFill>
            <a:blip r:embed="rId3"/>
            <a:stretch>
              <a:fillRect l="0" t="0" r="0" b="0"/>
            </a:stretch>
          </a:blipFill>
          <a:ln cap="sq">
            <a:noFill/>
            <a:prstDash val="solid"/>
            <a:miter/>
          </a:ln>
        </p:spPr>
      </p:sp>
      <p:sp>
        <p:nvSpPr>
          <p:cNvPr name="TextBox 9" id="9"/>
          <p:cNvSpPr txBox="true"/>
          <p:nvPr/>
        </p:nvSpPr>
        <p:spPr>
          <a:xfrm rot="0">
            <a:off x="4355957" y="6837889"/>
            <a:ext cx="1917396" cy="1289050"/>
          </a:xfrm>
          <a:prstGeom prst="rect">
            <a:avLst/>
          </a:prstGeom>
        </p:spPr>
        <p:txBody>
          <a:bodyPr anchor="t" rtlCol="false" tIns="0" lIns="0" bIns="0" rIns="0">
            <a:spAutoFit/>
          </a:bodyPr>
          <a:lstStyle/>
          <a:p>
            <a:pPr algn="ctr">
              <a:lnSpc>
                <a:spcPts val="3499"/>
              </a:lnSpc>
            </a:pPr>
            <a:r>
              <a:rPr lang="en-US" b="true" sz="2499" spc="9">
                <a:solidFill>
                  <a:srgbClr val="FFFFFF"/>
                </a:solidFill>
                <a:latin typeface="Montserrat Ultra-Bold"/>
                <a:ea typeface="Montserrat Ultra-Bold"/>
                <a:cs typeface="Montserrat Ultra-Bold"/>
                <a:sym typeface="Montserrat Ultra-Bold"/>
              </a:rPr>
              <a:t>Trabajo colaborativo.</a:t>
            </a:r>
          </a:p>
        </p:txBody>
      </p:sp>
      <p:sp>
        <p:nvSpPr>
          <p:cNvPr name="AutoShape 10" id="10"/>
          <p:cNvSpPr/>
          <p:nvPr/>
        </p:nvSpPr>
        <p:spPr>
          <a:xfrm>
            <a:off x="5314655" y="3664649"/>
            <a:ext cx="0" cy="1133489"/>
          </a:xfrm>
          <a:prstGeom prst="line">
            <a:avLst/>
          </a:prstGeom>
          <a:ln cap="flat" w="28575">
            <a:solidFill>
              <a:srgbClr val="FFFFFF"/>
            </a:solidFill>
            <a:prstDash val="sysDash"/>
            <a:headEnd type="none" len="sm" w="sm"/>
            <a:tailEnd type="none" len="sm" w="sm"/>
          </a:ln>
        </p:spPr>
      </p:sp>
      <p:grpSp>
        <p:nvGrpSpPr>
          <p:cNvPr name="Group 11" id="11"/>
          <p:cNvGrpSpPr/>
          <p:nvPr/>
        </p:nvGrpSpPr>
        <p:grpSpPr>
          <a:xfrm rot="0">
            <a:off x="5220190" y="4726329"/>
            <a:ext cx="188930" cy="1889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Freeform 14" id="14"/>
          <p:cNvSpPr/>
          <p:nvPr/>
        </p:nvSpPr>
        <p:spPr>
          <a:xfrm flipH="false" flipV="false" rot="0">
            <a:off x="8353186" y="5189632"/>
            <a:ext cx="1375936" cy="1375936"/>
          </a:xfrm>
          <a:custGeom>
            <a:avLst/>
            <a:gdLst/>
            <a:ahLst/>
            <a:cxnLst/>
            <a:rect r="r" b="b" t="t" l="l"/>
            <a:pathLst>
              <a:path h="1375936" w="1375936">
                <a:moveTo>
                  <a:pt x="0" y="0"/>
                </a:moveTo>
                <a:lnTo>
                  <a:pt x="1375935" y="0"/>
                </a:lnTo>
                <a:lnTo>
                  <a:pt x="1375935" y="1375936"/>
                </a:lnTo>
                <a:lnTo>
                  <a:pt x="0" y="1375936"/>
                </a:lnTo>
                <a:lnTo>
                  <a:pt x="0" y="0"/>
                </a:lnTo>
                <a:close/>
              </a:path>
            </a:pathLst>
          </a:custGeom>
          <a:blipFill>
            <a:blip r:embed="rId3"/>
            <a:stretch>
              <a:fillRect l="0" t="0" r="0" b="0"/>
            </a:stretch>
          </a:blipFill>
          <a:ln cap="sq">
            <a:noFill/>
            <a:prstDash val="solid"/>
            <a:miter/>
          </a:ln>
        </p:spPr>
      </p:sp>
      <p:sp>
        <p:nvSpPr>
          <p:cNvPr name="TextBox 15" id="15"/>
          <p:cNvSpPr txBox="true"/>
          <p:nvPr/>
        </p:nvSpPr>
        <p:spPr>
          <a:xfrm rot="0">
            <a:off x="7921823" y="6832268"/>
            <a:ext cx="2238662" cy="1289050"/>
          </a:xfrm>
          <a:prstGeom prst="rect">
            <a:avLst/>
          </a:prstGeom>
        </p:spPr>
        <p:txBody>
          <a:bodyPr anchor="t" rtlCol="false" tIns="0" lIns="0" bIns="0" rIns="0">
            <a:spAutoFit/>
          </a:bodyPr>
          <a:lstStyle/>
          <a:p>
            <a:pPr algn="ctr" marL="0" indent="0" lvl="0">
              <a:lnSpc>
                <a:spcPts val="3499"/>
              </a:lnSpc>
              <a:spcBef>
                <a:spcPct val="0"/>
              </a:spcBef>
            </a:pPr>
            <a:r>
              <a:rPr lang="en-US" b="true" sz="2499" spc="9" strike="noStrike" u="none">
                <a:solidFill>
                  <a:srgbClr val="FFFFFF"/>
                </a:solidFill>
                <a:latin typeface="Montserrat Ultra-Bold"/>
                <a:ea typeface="Montserrat Ultra-Bold"/>
                <a:cs typeface="Montserrat Ultra-Bold"/>
                <a:sym typeface="Montserrat Ultra-Bold"/>
              </a:rPr>
              <a:t> Respaldo seguro de archivos.</a:t>
            </a:r>
          </a:p>
        </p:txBody>
      </p:sp>
      <p:sp>
        <p:nvSpPr>
          <p:cNvPr name="AutoShape 16" id="16"/>
          <p:cNvSpPr/>
          <p:nvPr/>
        </p:nvSpPr>
        <p:spPr>
          <a:xfrm>
            <a:off x="13502514" y="2996981"/>
            <a:ext cx="2565611" cy="1835419"/>
          </a:xfrm>
          <a:prstGeom prst="line">
            <a:avLst/>
          </a:prstGeom>
          <a:ln cap="flat" w="28575">
            <a:solidFill>
              <a:srgbClr val="FFFFFF"/>
            </a:solidFill>
            <a:prstDash val="sysDash"/>
            <a:headEnd type="none" len="sm" w="sm"/>
            <a:tailEnd type="none" len="sm" w="sm"/>
          </a:ln>
        </p:spPr>
      </p:sp>
      <p:grpSp>
        <p:nvGrpSpPr>
          <p:cNvPr name="Group 17" id="17"/>
          <p:cNvGrpSpPr/>
          <p:nvPr/>
        </p:nvGrpSpPr>
        <p:grpSpPr>
          <a:xfrm rot="0">
            <a:off x="15973660" y="4758696"/>
            <a:ext cx="188930" cy="1889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106"/>
                </a:lnSpc>
              </a:pPr>
            </a:p>
          </p:txBody>
        </p:sp>
      </p:grpSp>
      <p:sp>
        <p:nvSpPr>
          <p:cNvPr name="Freeform 20" id="20"/>
          <p:cNvSpPr/>
          <p:nvPr/>
        </p:nvSpPr>
        <p:spPr>
          <a:xfrm flipH="false" flipV="false" rot="0">
            <a:off x="11411406" y="5101497"/>
            <a:ext cx="1375936" cy="1375936"/>
          </a:xfrm>
          <a:custGeom>
            <a:avLst/>
            <a:gdLst/>
            <a:ahLst/>
            <a:cxnLst/>
            <a:rect r="r" b="b" t="t" l="l"/>
            <a:pathLst>
              <a:path h="1375936" w="1375936">
                <a:moveTo>
                  <a:pt x="0" y="0"/>
                </a:moveTo>
                <a:lnTo>
                  <a:pt x="1375936" y="0"/>
                </a:lnTo>
                <a:lnTo>
                  <a:pt x="1375936" y="1375935"/>
                </a:lnTo>
                <a:lnTo>
                  <a:pt x="0" y="1375935"/>
                </a:lnTo>
                <a:lnTo>
                  <a:pt x="0" y="0"/>
                </a:lnTo>
                <a:close/>
              </a:path>
            </a:pathLst>
          </a:custGeom>
          <a:blipFill>
            <a:blip r:embed="rId3"/>
            <a:stretch>
              <a:fillRect l="0" t="0" r="0" b="0"/>
            </a:stretch>
          </a:blipFill>
          <a:ln cap="sq">
            <a:noFill/>
            <a:prstDash val="solid"/>
            <a:miter/>
          </a:ln>
        </p:spPr>
      </p:sp>
      <p:sp>
        <p:nvSpPr>
          <p:cNvPr name="AutoShape 21" id="21"/>
          <p:cNvSpPr/>
          <p:nvPr/>
        </p:nvSpPr>
        <p:spPr>
          <a:xfrm>
            <a:off x="9041153" y="3664649"/>
            <a:ext cx="0" cy="1133489"/>
          </a:xfrm>
          <a:prstGeom prst="line">
            <a:avLst/>
          </a:prstGeom>
          <a:ln cap="flat" w="28575">
            <a:solidFill>
              <a:srgbClr val="FFFFFF"/>
            </a:solidFill>
            <a:prstDash val="sysDash"/>
            <a:headEnd type="none" len="sm" w="sm"/>
            <a:tailEnd type="none" len="sm" w="sm"/>
          </a:ln>
        </p:spPr>
      </p:sp>
      <p:grpSp>
        <p:nvGrpSpPr>
          <p:cNvPr name="Group 22" id="22"/>
          <p:cNvGrpSpPr/>
          <p:nvPr/>
        </p:nvGrpSpPr>
        <p:grpSpPr>
          <a:xfrm rot="0">
            <a:off x="8946688" y="4726329"/>
            <a:ext cx="188930" cy="18893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TextBox 25" id="25"/>
          <p:cNvSpPr txBox="true"/>
          <p:nvPr/>
        </p:nvSpPr>
        <p:spPr>
          <a:xfrm rot="0">
            <a:off x="11123061" y="6744132"/>
            <a:ext cx="1952625" cy="1727200"/>
          </a:xfrm>
          <a:prstGeom prst="rect">
            <a:avLst/>
          </a:prstGeom>
        </p:spPr>
        <p:txBody>
          <a:bodyPr anchor="t" rtlCol="false" tIns="0" lIns="0" bIns="0" rIns="0">
            <a:spAutoFit/>
          </a:bodyPr>
          <a:lstStyle/>
          <a:p>
            <a:pPr algn="ctr" marL="0" indent="0" lvl="0">
              <a:lnSpc>
                <a:spcPts val="3499"/>
              </a:lnSpc>
              <a:spcBef>
                <a:spcPct val="0"/>
              </a:spcBef>
            </a:pPr>
            <a:r>
              <a:rPr lang="en-US" b="true" sz="2499" spc="9">
                <a:solidFill>
                  <a:srgbClr val="FFFFFF"/>
                </a:solidFill>
                <a:latin typeface="Montserrat Ultra-Bold"/>
                <a:ea typeface="Montserrat Ultra-Bold"/>
                <a:cs typeface="Montserrat Ultra-Bold"/>
                <a:sym typeface="Montserrat Ultra-Bold"/>
              </a:rPr>
              <a:t> Manejo eficiente de versiones.</a:t>
            </a:r>
          </a:p>
        </p:txBody>
      </p:sp>
      <p:sp>
        <p:nvSpPr>
          <p:cNvPr name="Freeform 26" id="26"/>
          <p:cNvSpPr/>
          <p:nvPr/>
        </p:nvSpPr>
        <p:spPr>
          <a:xfrm flipH="false" flipV="false" rot="0">
            <a:off x="15360455" y="5143500"/>
            <a:ext cx="1375936" cy="1375936"/>
          </a:xfrm>
          <a:custGeom>
            <a:avLst/>
            <a:gdLst/>
            <a:ahLst/>
            <a:cxnLst/>
            <a:rect r="r" b="b" t="t" l="l"/>
            <a:pathLst>
              <a:path h="1375936" w="1375936">
                <a:moveTo>
                  <a:pt x="0" y="0"/>
                </a:moveTo>
                <a:lnTo>
                  <a:pt x="1375935" y="0"/>
                </a:lnTo>
                <a:lnTo>
                  <a:pt x="1375935" y="1375936"/>
                </a:lnTo>
                <a:lnTo>
                  <a:pt x="0" y="1375936"/>
                </a:lnTo>
                <a:lnTo>
                  <a:pt x="0" y="0"/>
                </a:lnTo>
                <a:close/>
              </a:path>
            </a:pathLst>
          </a:custGeom>
          <a:blipFill>
            <a:blip r:embed="rId3"/>
            <a:stretch>
              <a:fillRect l="0" t="0" r="0" b="0"/>
            </a:stretch>
          </a:blipFill>
          <a:ln cap="sq">
            <a:noFill/>
            <a:prstDash val="solid"/>
            <a:miter/>
          </a:ln>
        </p:spPr>
      </p:sp>
      <p:sp>
        <p:nvSpPr>
          <p:cNvPr name="AutoShape 27" id="27"/>
          <p:cNvSpPr/>
          <p:nvPr/>
        </p:nvSpPr>
        <p:spPr>
          <a:xfrm>
            <a:off x="12099374" y="3697016"/>
            <a:ext cx="0" cy="1133489"/>
          </a:xfrm>
          <a:prstGeom prst="line">
            <a:avLst/>
          </a:prstGeom>
          <a:ln cap="flat" w="28575">
            <a:solidFill>
              <a:srgbClr val="FFFFFF"/>
            </a:solidFill>
            <a:prstDash val="sysDash"/>
            <a:headEnd type="none" len="sm" w="sm"/>
            <a:tailEnd type="none" len="sm" w="sm"/>
          </a:ln>
        </p:spPr>
      </p:sp>
      <p:grpSp>
        <p:nvGrpSpPr>
          <p:cNvPr name="Group 28" id="28"/>
          <p:cNvGrpSpPr/>
          <p:nvPr/>
        </p:nvGrpSpPr>
        <p:grpSpPr>
          <a:xfrm rot="0">
            <a:off x="12004909" y="4758696"/>
            <a:ext cx="188930" cy="18893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66675"/>
              <a:ext cx="660400" cy="669925"/>
            </a:xfrm>
            <a:prstGeom prst="rect">
              <a:avLst/>
            </a:prstGeom>
          </p:spPr>
          <p:txBody>
            <a:bodyPr anchor="ctr" rtlCol="false" tIns="86311" lIns="86311" bIns="86311" rIns="86311"/>
            <a:lstStyle/>
            <a:p>
              <a:pPr algn="ctr">
                <a:lnSpc>
                  <a:spcPts val="103"/>
                </a:lnSpc>
              </a:pPr>
            </a:p>
          </p:txBody>
        </p:sp>
      </p:grpSp>
      <p:sp>
        <p:nvSpPr>
          <p:cNvPr name="TextBox 31" id="31"/>
          <p:cNvSpPr txBox="true"/>
          <p:nvPr/>
        </p:nvSpPr>
        <p:spPr>
          <a:xfrm rot="0">
            <a:off x="14837545" y="6786136"/>
            <a:ext cx="2421755" cy="1727200"/>
          </a:xfrm>
          <a:prstGeom prst="rect">
            <a:avLst/>
          </a:prstGeom>
        </p:spPr>
        <p:txBody>
          <a:bodyPr anchor="t" rtlCol="false" tIns="0" lIns="0" bIns="0" rIns="0">
            <a:spAutoFit/>
          </a:bodyPr>
          <a:lstStyle/>
          <a:p>
            <a:pPr algn="ctr">
              <a:lnSpc>
                <a:spcPts val="3499"/>
              </a:lnSpc>
            </a:pPr>
            <a:r>
              <a:rPr lang="en-US" b="true" sz="2499" spc="9">
                <a:solidFill>
                  <a:srgbClr val="FFFFFF"/>
                </a:solidFill>
                <a:latin typeface="Montserrat Ultra-Bold"/>
                <a:ea typeface="Montserrat Ultra-Bold"/>
                <a:cs typeface="Montserrat Ultra-Bold"/>
                <a:sym typeface="Montserrat Ultra-Bold"/>
              </a:rPr>
              <a:t>Facilita la recuperación de errores.</a:t>
            </a:r>
          </a:p>
          <a:p>
            <a:pPr algn="ctr" marL="0" indent="0" lvl="0">
              <a:lnSpc>
                <a:spcPts val="3499"/>
              </a:lnSpc>
              <a:spcBef>
                <a:spcPct val="0"/>
              </a:spcBef>
            </a:pPr>
          </a:p>
        </p:txBody>
      </p:sp>
      <p:sp>
        <p:nvSpPr>
          <p:cNvPr name="Freeform 32" id="32"/>
          <p:cNvSpPr/>
          <p:nvPr/>
        </p:nvSpPr>
        <p:spPr>
          <a:xfrm flipH="false" flipV="false" rot="0">
            <a:off x="1468410" y="5101497"/>
            <a:ext cx="1375936" cy="1375936"/>
          </a:xfrm>
          <a:custGeom>
            <a:avLst/>
            <a:gdLst/>
            <a:ahLst/>
            <a:cxnLst/>
            <a:rect r="r" b="b" t="t" l="l"/>
            <a:pathLst>
              <a:path h="1375936" w="1375936">
                <a:moveTo>
                  <a:pt x="0" y="0"/>
                </a:moveTo>
                <a:lnTo>
                  <a:pt x="1375935" y="0"/>
                </a:lnTo>
                <a:lnTo>
                  <a:pt x="1375935" y="1375935"/>
                </a:lnTo>
                <a:lnTo>
                  <a:pt x="0" y="1375935"/>
                </a:lnTo>
                <a:lnTo>
                  <a:pt x="0" y="0"/>
                </a:lnTo>
                <a:close/>
              </a:path>
            </a:pathLst>
          </a:custGeom>
          <a:blipFill>
            <a:blip r:embed="rId3"/>
            <a:stretch>
              <a:fillRect l="0" t="0" r="0" b="0"/>
            </a:stretch>
          </a:blipFill>
          <a:ln cap="sq">
            <a:noFill/>
            <a:prstDash val="solid"/>
            <a:miter/>
          </a:ln>
        </p:spPr>
      </p:sp>
      <p:sp>
        <p:nvSpPr>
          <p:cNvPr name="TextBox 33" id="33"/>
          <p:cNvSpPr txBox="true"/>
          <p:nvPr/>
        </p:nvSpPr>
        <p:spPr>
          <a:xfrm rot="0">
            <a:off x="1197680" y="6744132"/>
            <a:ext cx="1917396" cy="1289050"/>
          </a:xfrm>
          <a:prstGeom prst="rect">
            <a:avLst/>
          </a:prstGeom>
        </p:spPr>
        <p:txBody>
          <a:bodyPr anchor="t" rtlCol="false" tIns="0" lIns="0" bIns="0" rIns="0">
            <a:spAutoFit/>
          </a:bodyPr>
          <a:lstStyle/>
          <a:p>
            <a:pPr algn="ctr" marL="0" indent="0" lvl="0">
              <a:lnSpc>
                <a:spcPts val="3499"/>
              </a:lnSpc>
              <a:spcBef>
                <a:spcPct val="0"/>
              </a:spcBef>
            </a:pPr>
            <a:r>
              <a:rPr lang="en-US" b="true" sz="2499" spc="9">
                <a:solidFill>
                  <a:srgbClr val="FFFFFF"/>
                </a:solidFill>
                <a:latin typeface="Montserrat Ultra-Bold"/>
                <a:ea typeface="Montserrat Ultra-Bold"/>
                <a:cs typeface="Montserrat Ultra-Bold"/>
                <a:sym typeface="Montserrat Ultra-Bold"/>
              </a:rPr>
              <a:t>His</a:t>
            </a:r>
            <a:r>
              <a:rPr lang="en-US" b="true" sz="2499" spc="9" strike="noStrike" u="none">
                <a:solidFill>
                  <a:srgbClr val="FFFFFF"/>
                </a:solidFill>
                <a:latin typeface="Montserrat Ultra-Bold"/>
                <a:ea typeface="Montserrat Ultra-Bold"/>
                <a:cs typeface="Montserrat Ultra-Bold"/>
                <a:sym typeface="Montserrat Ultra-Bold"/>
              </a:rPr>
              <a:t>torial de cambios.</a:t>
            </a:r>
          </a:p>
        </p:txBody>
      </p:sp>
      <p:sp>
        <p:nvSpPr>
          <p:cNvPr name="TextBox 34" id="34"/>
          <p:cNvSpPr txBox="true"/>
          <p:nvPr/>
        </p:nvSpPr>
        <p:spPr>
          <a:xfrm rot="0">
            <a:off x="1882135" y="5452186"/>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1</a:t>
            </a:r>
          </a:p>
        </p:txBody>
      </p:sp>
      <p:sp>
        <p:nvSpPr>
          <p:cNvPr name="TextBox 35" id="35"/>
          <p:cNvSpPr txBox="true"/>
          <p:nvPr/>
        </p:nvSpPr>
        <p:spPr>
          <a:xfrm rot="0">
            <a:off x="5040413" y="5545943"/>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2</a:t>
            </a:r>
          </a:p>
        </p:txBody>
      </p:sp>
      <p:sp>
        <p:nvSpPr>
          <p:cNvPr name="TextBox 36" id="36"/>
          <p:cNvSpPr txBox="true"/>
          <p:nvPr/>
        </p:nvSpPr>
        <p:spPr>
          <a:xfrm rot="0">
            <a:off x="8766911" y="5540321"/>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3</a:t>
            </a:r>
          </a:p>
        </p:txBody>
      </p:sp>
      <p:sp>
        <p:nvSpPr>
          <p:cNvPr name="TextBox 37" id="37"/>
          <p:cNvSpPr txBox="true"/>
          <p:nvPr/>
        </p:nvSpPr>
        <p:spPr>
          <a:xfrm rot="0">
            <a:off x="11825869" y="5452186"/>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4</a:t>
            </a:r>
          </a:p>
        </p:txBody>
      </p:sp>
      <p:sp>
        <p:nvSpPr>
          <p:cNvPr name="TextBox 38" id="38"/>
          <p:cNvSpPr txBox="true"/>
          <p:nvPr/>
        </p:nvSpPr>
        <p:spPr>
          <a:xfrm rot="0">
            <a:off x="15774180" y="5494189"/>
            <a:ext cx="548485" cy="648146"/>
          </a:xfrm>
          <a:prstGeom prst="rect">
            <a:avLst/>
          </a:prstGeom>
        </p:spPr>
        <p:txBody>
          <a:bodyPr anchor="t" rtlCol="false" tIns="0" lIns="0" bIns="0" rIns="0">
            <a:spAutoFit/>
          </a:bodyPr>
          <a:lstStyle/>
          <a:p>
            <a:pPr algn="ctr">
              <a:lnSpc>
                <a:spcPts val="5123"/>
              </a:lnSpc>
            </a:pPr>
            <a:r>
              <a:rPr lang="en-US" b="true" sz="4342" spc="138">
                <a:solidFill>
                  <a:srgbClr val="FFFFFF"/>
                </a:solidFill>
                <a:latin typeface="Montserrat Heavy"/>
                <a:ea typeface="Montserrat Heavy"/>
                <a:cs typeface="Montserrat Heavy"/>
                <a:sym typeface="Montserrat Heav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grpSp>
        <p:nvGrpSpPr>
          <p:cNvPr name="Group 3" id="3"/>
          <p:cNvGrpSpPr/>
          <p:nvPr/>
        </p:nvGrpSpPr>
        <p:grpSpPr>
          <a:xfrm rot="0">
            <a:off x="1028700" y="1028700"/>
            <a:ext cx="3736991" cy="3736976"/>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805" t="0" r="-16805" b="0"/>
              </a:stretch>
            </a:blipFill>
          </p:spPr>
        </p:sp>
      </p:grpSp>
      <p:sp>
        <p:nvSpPr>
          <p:cNvPr name="Freeform 5" id="5"/>
          <p:cNvSpPr/>
          <p:nvPr/>
        </p:nvSpPr>
        <p:spPr>
          <a:xfrm flipH="false" flipV="false" rot="0">
            <a:off x="5087666" y="1487943"/>
            <a:ext cx="1686632" cy="2355402"/>
          </a:xfrm>
          <a:custGeom>
            <a:avLst/>
            <a:gdLst/>
            <a:ahLst/>
            <a:cxnLst/>
            <a:rect r="r" b="b" t="t" l="l"/>
            <a:pathLst>
              <a:path h="2355402" w="1686632">
                <a:moveTo>
                  <a:pt x="0" y="0"/>
                </a:moveTo>
                <a:lnTo>
                  <a:pt x="1686633" y="0"/>
                </a:lnTo>
                <a:lnTo>
                  <a:pt x="1686633" y="2355402"/>
                </a:lnTo>
                <a:lnTo>
                  <a:pt x="0" y="2355402"/>
                </a:lnTo>
                <a:lnTo>
                  <a:pt x="0" y="0"/>
                </a:lnTo>
                <a:close/>
              </a:path>
            </a:pathLst>
          </a:custGeom>
          <a:blipFill>
            <a:blip r:embed="rId4"/>
            <a:stretch>
              <a:fillRect l="-124143" t="-22223" r="-288190" b="-20982"/>
            </a:stretch>
          </a:blipFill>
        </p:spPr>
      </p:sp>
      <p:sp>
        <p:nvSpPr>
          <p:cNvPr name="TextBox 6" id="6"/>
          <p:cNvSpPr txBox="true"/>
          <p:nvPr/>
        </p:nvSpPr>
        <p:spPr>
          <a:xfrm rot="0">
            <a:off x="9717159" y="3806754"/>
            <a:ext cx="7011029" cy="4781550"/>
          </a:xfrm>
          <a:prstGeom prst="rect">
            <a:avLst/>
          </a:prstGeom>
        </p:spPr>
        <p:txBody>
          <a:bodyPr anchor="t" rtlCol="false" tIns="0" lIns="0" bIns="0" rIns="0">
            <a:spAutoFit/>
          </a:bodyPr>
          <a:lstStyle/>
          <a:p>
            <a:pPr algn="l" marL="0" indent="0" lvl="0">
              <a:lnSpc>
                <a:spcPts val="4200"/>
              </a:lnSpc>
            </a:pPr>
            <a:r>
              <a:rPr lang="en-US" sz="3000">
                <a:solidFill>
                  <a:srgbClr val="FFFFFF"/>
                </a:solidFill>
                <a:latin typeface="Montserrat"/>
                <a:ea typeface="Montserrat"/>
                <a:cs typeface="Montserrat"/>
                <a:sym typeface="Montserrat"/>
              </a:rPr>
              <a:t>Git es un sistema de control de versiones de código fuente, creado por Linus Torvalds en 2005. Es una herramienta que se utiliza para llevar un registro de los cambios en el código fuente de un proyecto y permitir a varios desarrolladores trabajar en el mismo proyecto de manera simultánea.</a:t>
            </a:r>
          </a:p>
        </p:txBody>
      </p:sp>
      <p:sp>
        <p:nvSpPr>
          <p:cNvPr name="TextBox 7" id="7"/>
          <p:cNvSpPr txBox="true"/>
          <p:nvPr/>
        </p:nvSpPr>
        <p:spPr>
          <a:xfrm rot="0">
            <a:off x="885159" y="4689476"/>
            <a:ext cx="5045823" cy="4740275"/>
          </a:xfrm>
          <a:prstGeom prst="rect">
            <a:avLst/>
          </a:prstGeom>
        </p:spPr>
        <p:txBody>
          <a:bodyPr anchor="t" rtlCol="false" tIns="0" lIns="0" bIns="0" rIns="0">
            <a:spAutoFit/>
          </a:bodyPr>
          <a:lstStyle/>
          <a:p>
            <a:pPr algn="l" marL="0" indent="0" lvl="0">
              <a:lnSpc>
                <a:spcPts val="3774"/>
              </a:lnSpc>
            </a:pPr>
            <a:r>
              <a:rPr lang="en-US" b="true" sz="2499" i="true">
                <a:solidFill>
                  <a:srgbClr val="FFFFFF"/>
                </a:solidFill>
                <a:latin typeface="League Spartan"/>
                <a:ea typeface="League Spartan"/>
                <a:cs typeface="League Spartan"/>
                <a:sym typeface="League Spartan"/>
              </a:rPr>
              <a:t>Es un </a:t>
            </a:r>
            <a:r>
              <a:rPr lang="en-US" b="true" sz="2499" i="true">
                <a:solidFill>
                  <a:srgbClr val="FFFFFF"/>
                </a:solidFill>
                <a:latin typeface="League Spartan"/>
                <a:ea typeface="League Spartan"/>
                <a:cs typeface="League Spartan"/>
                <a:sym typeface="League Spartan"/>
              </a:rPr>
              <a:t>ingeniero de software finl</a:t>
            </a:r>
            <a:r>
              <a:rPr lang="en-US" b="true" sz="2499" i="true">
                <a:solidFill>
                  <a:srgbClr val="FFFFFF"/>
                </a:solidFill>
                <a:latin typeface="League Spartan"/>
                <a:ea typeface="League Spartan"/>
                <a:cs typeface="League Spartan"/>
                <a:sym typeface="League Spartan"/>
              </a:rPr>
              <a:t>andés-estadounidense, conocido por iniciar y mantener el desarrollo del kernel Linux. Actualmente es responsable de la coordinación del proyecto. También ha desarrollado el software de control de versiones </a:t>
            </a:r>
            <a:r>
              <a:rPr lang="en-US" b="true" sz="2499" i="true" u="sng">
                <a:solidFill>
                  <a:srgbClr val="FFFFFF"/>
                </a:solidFill>
                <a:latin typeface="League Spartan"/>
                <a:ea typeface="League Spartan"/>
                <a:cs typeface="League Spartan"/>
                <a:sym typeface="League Spartan"/>
                <a:hlinkClick r:id="rId5" tooltip="https://es.wikipedia.org/wiki/Git"/>
              </a:rPr>
              <a:t>Git</a:t>
            </a:r>
            <a:r>
              <a:rPr lang="en-US" b="true" sz="2499" i="true">
                <a:solidFill>
                  <a:srgbClr val="FFFFFF"/>
                </a:solidFill>
                <a:latin typeface="League Spartan"/>
                <a:ea typeface="League Spartan"/>
                <a:cs typeface="League Spartan"/>
                <a:sym typeface="League Spartan"/>
              </a:rPr>
              <a:t>.</a:t>
            </a:r>
          </a:p>
        </p:txBody>
      </p:sp>
      <p:sp>
        <p:nvSpPr>
          <p:cNvPr name="TextBox 8" id="8"/>
          <p:cNvSpPr txBox="true"/>
          <p:nvPr/>
        </p:nvSpPr>
        <p:spPr>
          <a:xfrm rot="0">
            <a:off x="7875358" y="2684694"/>
            <a:ext cx="9666478" cy="89154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Git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true" flipV="true" rot="-1695556">
            <a:off x="-4705368" y="-11167296"/>
            <a:ext cx="24025991" cy="18029504"/>
          </a:xfrm>
          <a:custGeom>
            <a:avLst/>
            <a:gdLst/>
            <a:ahLst/>
            <a:cxnLst/>
            <a:rect r="r" b="b" t="t" l="l"/>
            <a:pathLst>
              <a:path h="18029504" w="24025991">
                <a:moveTo>
                  <a:pt x="24025991" y="18029504"/>
                </a:moveTo>
                <a:lnTo>
                  <a:pt x="0" y="18029504"/>
                </a:lnTo>
                <a:lnTo>
                  <a:pt x="0" y="0"/>
                </a:lnTo>
                <a:lnTo>
                  <a:pt x="24025991" y="0"/>
                </a:lnTo>
                <a:lnTo>
                  <a:pt x="24025991" y="18029504"/>
                </a:lnTo>
                <a:close/>
              </a:path>
            </a:pathLst>
          </a:custGeom>
          <a:blipFill>
            <a:blip r:embed="rId3"/>
            <a:stretch>
              <a:fillRect l="0" t="0" r="0" b="0"/>
            </a:stretch>
          </a:blipFill>
        </p:spPr>
      </p:sp>
      <p:sp>
        <p:nvSpPr>
          <p:cNvPr name="TextBox 4" id="4"/>
          <p:cNvSpPr txBox="true"/>
          <p:nvPr/>
        </p:nvSpPr>
        <p:spPr>
          <a:xfrm rot="0">
            <a:off x="5924243" y="2104425"/>
            <a:ext cx="6439515"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Conceptos Básicos de Git</a:t>
            </a:r>
          </a:p>
        </p:txBody>
      </p:sp>
      <p:sp>
        <p:nvSpPr>
          <p:cNvPr name="TextBox 5" id="5"/>
          <p:cNvSpPr txBox="true"/>
          <p:nvPr/>
        </p:nvSpPr>
        <p:spPr>
          <a:xfrm rot="0">
            <a:off x="1481887" y="5057775"/>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 Lugar donde se almacenan los archivos y su historial de cambios.</a:t>
            </a:r>
          </a:p>
        </p:txBody>
      </p:sp>
      <p:sp>
        <p:nvSpPr>
          <p:cNvPr name="TextBox 6" id="6"/>
          <p:cNvSpPr txBox="true"/>
          <p:nvPr/>
        </p:nvSpPr>
        <p:spPr>
          <a:xfrm rot="0">
            <a:off x="3135481" y="7514891"/>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Me</a:t>
            </a:r>
            <a:r>
              <a:rPr lang="en-US" b="true" sz="2799" spc="11" strike="noStrike" u="none">
                <a:solidFill>
                  <a:srgbClr val="FFFFFF"/>
                </a:solidFill>
                <a:latin typeface="Montserrat Ultra-Bold"/>
                <a:ea typeface="Montserrat Ultra-Bold"/>
                <a:cs typeface="Montserrat Ultra-Bold"/>
                <a:sym typeface="Montserrat Ultra-Bold"/>
              </a:rPr>
              <a:t>rge</a:t>
            </a:r>
          </a:p>
        </p:txBody>
      </p:sp>
      <p:sp>
        <p:nvSpPr>
          <p:cNvPr name="TextBox 7" id="7"/>
          <p:cNvSpPr txBox="true"/>
          <p:nvPr/>
        </p:nvSpPr>
        <p:spPr>
          <a:xfrm rot="0">
            <a:off x="7017068" y="6594141"/>
            <a:ext cx="4895543"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Registro de cambios en el repositorio.</a:t>
            </a:r>
          </a:p>
        </p:txBody>
      </p:sp>
      <p:sp>
        <p:nvSpPr>
          <p:cNvPr name="TextBox 8" id="8"/>
          <p:cNvSpPr txBox="true"/>
          <p:nvPr/>
        </p:nvSpPr>
        <p:spPr>
          <a:xfrm rot="0">
            <a:off x="13021860" y="5057775"/>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Permite desarrollar nuevas funcionalidades sin afectar el código principal.</a:t>
            </a:r>
          </a:p>
        </p:txBody>
      </p:sp>
      <p:sp>
        <p:nvSpPr>
          <p:cNvPr name="TextBox 9" id="9"/>
          <p:cNvSpPr txBox="true"/>
          <p:nvPr/>
        </p:nvSpPr>
        <p:spPr>
          <a:xfrm rot="0">
            <a:off x="1912509" y="8301460"/>
            <a:ext cx="4895543" cy="968375"/>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Une cambios de diferentes ramas.</a:t>
            </a:r>
          </a:p>
        </p:txBody>
      </p:sp>
      <p:sp>
        <p:nvSpPr>
          <p:cNvPr name="TextBox 10" id="10"/>
          <p:cNvSpPr txBox="true"/>
          <p:nvPr/>
        </p:nvSpPr>
        <p:spPr>
          <a:xfrm rot="0">
            <a:off x="12208462" y="8301460"/>
            <a:ext cx="4895543" cy="1473200"/>
          </a:xfrm>
          <a:prstGeom prst="rect">
            <a:avLst/>
          </a:prstGeom>
        </p:spPr>
        <p:txBody>
          <a:bodyPr anchor="t" rtlCol="false" tIns="0" lIns="0" bIns="0" rIns="0">
            <a:spAutoFit/>
          </a:bodyPr>
          <a:lstStyle/>
          <a:p>
            <a:pPr algn="ctr" marL="0" indent="0" lvl="0">
              <a:lnSpc>
                <a:spcPts val="3999"/>
              </a:lnSpc>
            </a:pPr>
            <a:r>
              <a:rPr lang="en-US" sz="2499">
                <a:solidFill>
                  <a:srgbClr val="FFFFFF"/>
                </a:solidFill>
                <a:latin typeface="Montserrat"/>
                <a:ea typeface="Montserrat"/>
                <a:cs typeface="Montserrat"/>
                <a:sym typeface="Montserrat"/>
              </a:rPr>
              <a:t>Enviar y recibir cambios desde un repositorio remoto.</a:t>
            </a:r>
          </a:p>
          <a:p>
            <a:pPr algn="ctr" marL="0" indent="0" lvl="0">
              <a:lnSpc>
                <a:spcPts val="3999"/>
              </a:lnSpc>
            </a:pPr>
          </a:p>
        </p:txBody>
      </p:sp>
      <p:sp>
        <p:nvSpPr>
          <p:cNvPr name="TextBox 11" id="11"/>
          <p:cNvSpPr txBox="true"/>
          <p:nvPr/>
        </p:nvSpPr>
        <p:spPr>
          <a:xfrm rot="0">
            <a:off x="8240040" y="5789613"/>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Commi</a:t>
            </a:r>
            <a:r>
              <a:rPr lang="en-US" b="true" sz="2799" spc="11" strike="noStrike" u="none">
                <a:solidFill>
                  <a:srgbClr val="FFFFFF"/>
                </a:solidFill>
                <a:latin typeface="Montserrat Ultra-Bold"/>
                <a:ea typeface="Montserrat Ultra-Bold"/>
                <a:cs typeface="Montserrat Ultra-Bold"/>
                <a:sym typeface="Montserrat Ultra-Bold"/>
              </a:rPr>
              <a:t>t</a:t>
            </a:r>
          </a:p>
        </p:txBody>
      </p:sp>
      <p:sp>
        <p:nvSpPr>
          <p:cNvPr name="TextBox 12" id="12"/>
          <p:cNvSpPr txBox="true"/>
          <p:nvPr/>
        </p:nvSpPr>
        <p:spPr>
          <a:xfrm rot="0">
            <a:off x="13623340" y="4470400"/>
            <a:ext cx="363596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Branch (Rama)</a:t>
            </a:r>
          </a:p>
        </p:txBody>
      </p:sp>
      <p:sp>
        <p:nvSpPr>
          <p:cNvPr name="TextBox 13" id="13"/>
          <p:cNvSpPr txBox="true"/>
          <p:nvPr/>
        </p:nvSpPr>
        <p:spPr>
          <a:xfrm rot="0">
            <a:off x="2857258" y="4622800"/>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Reposi</a:t>
            </a:r>
            <a:r>
              <a:rPr lang="en-US" b="true" sz="2799" spc="11" strike="noStrike" u="none">
                <a:solidFill>
                  <a:srgbClr val="FFFFFF"/>
                </a:solidFill>
                <a:latin typeface="Montserrat Ultra-Bold"/>
                <a:ea typeface="Montserrat Ultra-Bold"/>
                <a:cs typeface="Montserrat Ultra-Bold"/>
                <a:sym typeface="Montserrat Ultra-Bold"/>
              </a:rPr>
              <a:t>torio</a:t>
            </a:r>
          </a:p>
        </p:txBody>
      </p:sp>
      <p:sp>
        <p:nvSpPr>
          <p:cNvPr name="TextBox 14" id="14"/>
          <p:cNvSpPr txBox="true"/>
          <p:nvPr/>
        </p:nvSpPr>
        <p:spPr>
          <a:xfrm rot="0">
            <a:off x="13623340" y="7726982"/>
            <a:ext cx="2449600" cy="471805"/>
          </a:xfrm>
          <a:prstGeom prst="rect">
            <a:avLst/>
          </a:prstGeom>
        </p:spPr>
        <p:txBody>
          <a:bodyPr anchor="t" rtlCol="false" tIns="0" lIns="0" bIns="0" rIns="0">
            <a:spAutoFit/>
          </a:bodyPr>
          <a:lstStyle/>
          <a:p>
            <a:pPr algn="ctr" marL="0" indent="0" lvl="0">
              <a:lnSpc>
                <a:spcPts val="3919"/>
              </a:lnSpc>
              <a:spcBef>
                <a:spcPct val="0"/>
              </a:spcBef>
            </a:pPr>
            <a:r>
              <a:rPr lang="en-US" b="true" sz="2799" spc="11">
                <a:solidFill>
                  <a:srgbClr val="FFFFFF"/>
                </a:solidFill>
                <a:latin typeface="Montserrat Ultra-Bold"/>
                <a:ea typeface="Montserrat Ultra-Bold"/>
                <a:cs typeface="Montserrat Ultra-Bold"/>
                <a:sym typeface="Montserrat Ultra-Bold"/>
              </a:rPr>
              <a:t>Push &amp; Pull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0">
            <a:off x="12197351" y="2384731"/>
            <a:ext cx="5535202" cy="7496927"/>
          </a:xfrm>
          <a:custGeom>
            <a:avLst/>
            <a:gdLst/>
            <a:ahLst/>
            <a:cxnLst/>
            <a:rect r="r" b="b" t="t" l="l"/>
            <a:pathLst>
              <a:path h="7496927" w="5535202">
                <a:moveTo>
                  <a:pt x="0" y="0"/>
                </a:moveTo>
                <a:lnTo>
                  <a:pt x="5535202" y="0"/>
                </a:lnTo>
                <a:lnTo>
                  <a:pt x="5535202" y="7496926"/>
                </a:lnTo>
                <a:lnTo>
                  <a:pt x="0" y="7496926"/>
                </a:lnTo>
                <a:lnTo>
                  <a:pt x="0" y="0"/>
                </a:lnTo>
                <a:close/>
              </a:path>
            </a:pathLst>
          </a:custGeom>
          <a:blipFill>
            <a:blip r:embed="rId3"/>
            <a:stretch>
              <a:fillRect l="-17720" t="0" r="-17720" b="0"/>
            </a:stretch>
          </a:blipFill>
          <a:ln cap="sq">
            <a:noFill/>
            <a:prstDash val="solid"/>
            <a:miter/>
          </a:ln>
        </p:spPr>
      </p:sp>
      <p:grpSp>
        <p:nvGrpSpPr>
          <p:cNvPr name="Group 4" id="4"/>
          <p:cNvGrpSpPr/>
          <p:nvPr/>
        </p:nvGrpSpPr>
        <p:grpSpPr>
          <a:xfrm rot="0">
            <a:off x="1224661" y="2730417"/>
            <a:ext cx="8538191" cy="6565983"/>
            <a:chOff x="0" y="0"/>
            <a:chExt cx="2248742" cy="1729312"/>
          </a:xfrm>
        </p:grpSpPr>
        <p:sp>
          <p:nvSpPr>
            <p:cNvPr name="Freeform 5" id="5"/>
            <p:cNvSpPr/>
            <p:nvPr/>
          </p:nvSpPr>
          <p:spPr>
            <a:xfrm flipH="false" flipV="false" rot="0">
              <a:off x="0" y="0"/>
              <a:ext cx="2248742" cy="1729312"/>
            </a:xfrm>
            <a:custGeom>
              <a:avLst/>
              <a:gdLst/>
              <a:ahLst/>
              <a:cxnLst/>
              <a:rect r="r" b="b" t="t" l="l"/>
              <a:pathLst>
                <a:path h="1729312" w="2248742">
                  <a:moveTo>
                    <a:pt x="0" y="0"/>
                  </a:moveTo>
                  <a:lnTo>
                    <a:pt x="2248742" y="0"/>
                  </a:lnTo>
                  <a:lnTo>
                    <a:pt x="2248742" y="1729312"/>
                  </a:lnTo>
                  <a:lnTo>
                    <a:pt x="0" y="1729312"/>
                  </a:lnTo>
                  <a:close/>
                </a:path>
              </a:pathLst>
            </a:custGeom>
            <a:solidFill>
              <a:srgbClr val="FFFFFF"/>
            </a:solidFill>
          </p:spPr>
        </p:sp>
        <p:sp>
          <p:nvSpPr>
            <p:cNvPr name="TextBox 6" id="6"/>
            <p:cNvSpPr txBox="true"/>
            <p:nvPr/>
          </p:nvSpPr>
          <p:spPr>
            <a:xfrm>
              <a:off x="0" y="0"/>
              <a:ext cx="2248742" cy="1729312"/>
            </a:xfrm>
            <a:prstGeom prst="rect">
              <a:avLst/>
            </a:prstGeom>
          </p:spPr>
          <p:txBody>
            <a:bodyPr anchor="ctr" rtlCol="false" tIns="50800" lIns="50800" bIns="50800" rIns="50800"/>
            <a:lstStyle/>
            <a:p>
              <a:pPr algn="ctr">
                <a:lnSpc>
                  <a:spcPts val="2160"/>
                </a:lnSpc>
              </a:pPr>
            </a:p>
          </p:txBody>
        </p:sp>
      </p:grpSp>
      <p:sp>
        <p:nvSpPr>
          <p:cNvPr name="Freeform 7" id="7"/>
          <p:cNvSpPr/>
          <p:nvPr/>
        </p:nvSpPr>
        <p:spPr>
          <a:xfrm flipH="false" flipV="false" rot="0">
            <a:off x="1561070" y="2730417"/>
            <a:ext cx="7340537" cy="6565983"/>
          </a:xfrm>
          <a:custGeom>
            <a:avLst/>
            <a:gdLst/>
            <a:ahLst/>
            <a:cxnLst/>
            <a:rect r="r" b="b" t="t" l="l"/>
            <a:pathLst>
              <a:path h="6565983" w="7340537">
                <a:moveTo>
                  <a:pt x="0" y="0"/>
                </a:moveTo>
                <a:lnTo>
                  <a:pt x="7340537" y="0"/>
                </a:lnTo>
                <a:lnTo>
                  <a:pt x="7340537" y="6565983"/>
                </a:lnTo>
                <a:lnTo>
                  <a:pt x="0" y="6565983"/>
                </a:lnTo>
                <a:lnTo>
                  <a:pt x="0" y="0"/>
                </a:lnTo>
                <a:close/>
              </a:path>
            </a:pathLst>
          </a:custGeom>
          <a:blipFill>
            <a:blip r:embed="rId4"/>
            <a:stretch>
              <a:fillRect l="0" t="0" r="0" b="-4809"/>
            </a:stretch>
          </a:blipFill>
        </p:spPr>
      </p:sp>
      <p:sp>
        <p:nvSpPr>
          <p:cNvPr name="TextBox 8" id="8"/>
          <p:cNvSpPr txBox="true"/>
          <p:nvPr/>
        </p:nvSpPr>
        <p:spPr>
          <a:xfrm rot="0">
            <a:off x="4310761" y="597841"/>
            <a:ext cx="9666478" cy="178689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Flujo de Trabajo en Git</a:t>
            </a:r>
          </a:p>
        </p:txBody>
      </p:sp>
      <p:sp>
        <p:nvSpPr>
          <p:cNvPr name="TextBox 9" id="9"/>
          <p:cNvSpPr txBox="true"/>
          <p:nvPr/>
        </p:nvSpPr>
        <p:spPr>
          <a:xfrm rot="0">
            <a:off x="12421972" y="3474449"/>
            <a:ext cx="5109883" cy="6016625"/>
          </a:xfrm>
          <a:prstGeom prst="rect">
            <a:avLst/>
          </a:prstGeom>
        </p:spPr>
        <p:txBody>
          <a:bodyPr anchor="t" rtlCol="false" tIns="0" lIns="0" bIns="0" rIns="0">
            <a:spAutoFit/>
          </a:bodyPr>
          <a:lstStyle/>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Inicializar un repositorio: </a:t>
            </a:r>
            <a:r>
              <a:rPr lang="en-US" b="true" sz="2499">
                <a:solidFill>
                  <a:srgbClr val="FFFFFF"/>
                </a:solidFill>
                <a:latin typeface="Montserrat Bold"/>
                <a:ea typeface="Montserrat Bold"/>
                <a:cs typeface="Montserrat Bold"/>
                <a:sym typeface="Montserrat Bold"/>
              </a:rPr>
              <a:t>git init</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Agregar archivos al área de preparación: </a:t>
            </a:r>
            <a:r>
              <a:rPr lang="en-US" b="true" sz="2499">
                <a:solidFill>
                  <a:srgbClr val="FFFFFF"/>
                </a:solidFill>
                <a:latin typeface="Montserrat Bold"/>
                <a:ea typeface="Montserrat Bold"/>
                <a:cs typeface="Montserrat Bold"/>
                <a:sym typeface="Montserrat Bold"/>
              </a:rPr>
              <a:t>git add .</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Confirmar cambios:</a:t>
            </a:r>
            <a:r>
              <a:rPr lang="en-US" b="true" sz="2499">
                <a:solidFill>
                  <a:srgbClr val="FFFFFF"/>
                </a:solidFill>
                <a:latin typeface="Montserrat Bold"/>
                <a:ea typeface="Montserrat Bold"/>
                <a:cs typeface="Montserrat Bold"/>
                <a:sym typeface="Montserrat Bold"/>
              </a:rPr>
              <a:t> git commit -m "Mensaje"</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Conectar con un repositorio remoto:</a:t>
            </a:r>
            <a:r>
              <a:rPr lang="en-US" b="true" sz="2499">
                <a:solidFill>
                  <a:srgbClr val="FFFFFF"/>
                </a:solidFill>
                <a:latin typeface="Montserrat Bold"/>
                <a:ea typeface="Montserrat Bold"/>
                <a:cs typeface="Montserrat Bold"/>
                <a:sym typeface="Montserrat Bold"/>
              </a:rPr>
              <a:t> git remote add origin URL</a:t>
            </a:r>
          </a:p>
          <a:p>
            <a:pPr algn="ctr" marL="539749" indent="-269875" lvl="1">
              <a:lnSpc>
                <a:spcPts val="3999"/>
              </a:lnSpc>
              <a:buAutoNum type="arabicPeriod" startAt="1"/>
            </a:pPr>
            <a:r>
              <a:rPr lang="en-US" sz="2499">
                <a:solidFill>
                  <a:srgbClr val="FFFFFF"/>
                </a:solidFill>
                <a:latin typeface="Montserrat"/>
                <a:ea typeface="Montserrat"/>
                <a:cs typeface="Montserrat"/>
                <a:sym typeface="Montserrat"/>
              </a:rPr>
              <a:t>Subir cambios: </a:t>
            </a:r>
            <a:r>
              <a:rPr lang="en-US" b="true" sz="2499">
                <a:solidFill>
                  <a:srgbClr val="FFFFFF"/>
                </a:solidFill>
                <a:latin typeface="Montserrat Bold"/>
                <a:ea typeface="Montserrat Bold"/>
                <a:cs typeface="Montserrat Bold"/>
                <a:sym typeface="Montserrat Bold"/>
              </a:rPr>
              <a:t>git push origin main</a:t>
            </a:r>
          </a:p>
          <a:p>
            <a:pPr algn="ctr" marL="0" indent="0" lvl="0">
              <a:lnSpc>
                <a:spcPts val="39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444" t="0" r="-19444" b="0"/>
            </a:stretch>
          </a:blipFill>
        </p:spPr>
      </p:sp>
      <p:sp>
        <p:nvSpPr>
          <p:cNvPr name="Freeform 3" id="3"/>
          <p:cNvSpPr/>
          <p:nvPr/>
        </p:nvSpPr>
        <p:spPr>
          <a:xfrm flipH="false" flipV="false" rot="3995505">
            <a:off x="-6508604" y="799949"/>
            <a:ext cx="15934719" cy="11957678"/>
          </a:xfrm>
          <a:custGeom>
            <a:avLst/>
            <a:gdLst/>
            <a:ahLst/>
            <a:cxnLst/>
            <a:rect r="r" b="b" t="t" l="l"/>
            <a:pathLst>
              <a:path h="11957678" w="15934719">
                <a:moveTo>
                  <a:pt x="0" y="0"/>
                </a:moveTo>
                <a:lnTo>
                  <a:pt x="15934718" y="0"/>
                </a:lnTo>
                <a:lnTo>
                  <a:pt x="15934718" y="11957678"/>
                </a:lnTo>
                <a:lnTo>
                  <a:pt x="0" y="11957678"/>
                </a:lnTo>
                <a:lnTo>
                  <a:pt x="0" y="0"/>
                </a:lnTo>
                <a:close/>
              </a:path>
            </a:pathLst>
          </a:custGeom>
          <a:blipFill>
            <a:blip r:embed="rId3"/>
            <a:stretch>
              <a:fillRect l="0" t="0" r="0" b="0"/>
            </a:stretch>
          </a:blipFill>
        </p:spPr>
      </p:sp>
      <p:sp>
        <p:nvSpPr>
          <p:cNvPr name="TextBox 4" id="4"/>
          <p:cNvSpPr txBox="true"/>
          <p:nvPr/>
        </p:nvSpPr>
        <p:spPr>
          <a:xfrm rot="0">
            <a:off x="6957652" y="3416855"/>
            <a:ext cx="9713933" cy="2682240"/>
          </a:xfrm>
          <a:prstGeom prst="rect">
            <a:avLst/>
          </a:prstGeom>
        </p:spPr>
        <p:txBody>
          <a:bodyPr anchor="t" rtlCol="false" tIns="0" lIns="0" bIns="0" rIns="0">
            <a:spAutoFit/>
          </a:bodyPr>
          <a:lstStyle/>
          <a:p>
            <a:pPr algn="ctr">
              <a:lnSpc>
                <a:spcPts val="7080"/>
              </a:lnSpc>
            </a:pPr>
            <a:r>
              <a:rPr lang="en-US" b="true" sz="6000" spc="192">
                <a:solidFill>
                  <a:srgbClr val="FFFFFF"/>
                </a:solidFill>
                <a:latin typeface="Montserrat Heavy"/>
                <a:ea typeface="Montserrat Heavy"/>
                <a:cs typeface="Montserrat Heavy"/>
                <a:sym typeface="Montserrat Heavy"/>
              </a:rPr>
              <a:t>VAMOS A LA PRÁCTICA CON GITHUB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DAGi6HybtsU</dc:identifier>
  <dcterms:modified xsi:type="dcterms:W3CDTF">2011-08-01T06:04:30Z</dcterms:modified>
  <cp:revision>1</cp:revision>
  <dc:title>Presentación de Tecnología Empresarial Profesional Oscura Azul </dc:title>
</cp:coreProperties>
</file>